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msterdam Four" panose="02000500000000000000" pitchFamily="2" charset="0"/>
      <p:regular r:id="rId13"/>
    </p:embeddedFont>
    <p:embeddedFont>
      <p:font typeface="Comic Sans" panose="030F0902030302020204" pitchFamily="66" charset="0"/>
      <p:regular r:id="rId14"/>
      <p:bold r:id="rId15"/>
      <p:boldItalic r:id="rId16"/>
    </p:embeddedFont>
    <p:embeddedFont>
      <p:font typeface="Garet" pitchFamily="2" charset="77"/>
      <p:regular r:id="rId17"/>
    </p:embeddedFont>
    <p:embeddedFont>
      <p:font typeface="Glacial Indifference" pitchFamily="2" charset="0"/>
      <p:regular r:id="rId18"/>
    </p:embeddedFont>
    <p:embeddedFont>
      <p:font typeface="ITC Franklin Gothic LT" panose="020B0504030503020204" pitchFamily="34" charset="77"/>
      <p:regular r:id="rId19"/>
    </p:embeddedFont>
    <p:embeddedFont>
      <p:font typeface="ITC Franklin Gothic LT Semi-Bold" panose="020B0704030502020204" pitchFamily="34" charset="77"/>
      <p:regular r:id="rId20"/>
      <p:bold r:id="rId21"/>
    </p:embeddedFont>
    <p:embeddedFont>
      <p:font typeface="League Gothic" pitchFamily="2" charset="77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72" autoAdjust="0"/>
    <p:restoredTop sz="94648" autoAdjust="0"/>
  </p:normalViewPr>
  <p:slideViewPr>
    <p:cSldViewPr>
      <p:cViewPr>
        <p:scale>
          <a:sx n="59" d="100"/>
          <a:sy n="59" d="100"/>
        </p:scale>
        <p:origin x="1384" y="8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svg"/><Relationship Id="rId7" Type="http://schemas.openxmlformats.org/officeDocument/2006/relationships/image" Target="../media/image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3.png"/><Relationship Id="rId5" Type="http://schemas.openxmlformats.org/officeDocument/2006/relationships/image" Target="../media/image4.sv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5.svg"/><Relationship Id="rId7" Type="http://schemas.openxmlformats.org/officeDocument/2006/relationships/image" Target="../media/image6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svg"/><Relationship Id="rId7" Type="http://schemas.openxmlformats.org/officeDocument/2006/relationships/image" Target="../media/image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6.sv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12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8.png"/><Relationship Id="rId5" Type="http://schemas.openxmlformats.org/officeDocument/2006/relationships/image" Target="../media/image6.svg"/><Relationship Id="rId10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7956" y="5085847"/>
            <a:ext cx="3827651" cy="382765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4039" y="1672355"/>
            <a:ext cx="3389171" cy="33891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4805" y="4038431"/>
            <a:ext cx="2094831" cy="209483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84365" y="2991016"/>
            <a:ext cx="2094831" cy="209483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64606" y="2357985"/>
            <a:ext cx="6557775" cy="5436991"/>
          </a:xfrm>
          <a:custGeom>
            <a:avLst/>
            <a:gdLst/>
            <a:ahLst/>
            <a:cxnLst/>
            <a:rect l="l" t="t" r="r" b="b"/>
            <a:pathLst>
              <a:path w="6557775" h="5436991">
                <a:moveTo>
                  <a:pt x="0" y="0"/>
                </a:moveTo>
                <a:lnTo>
                  <a:pt x="6557775" y="0"/>
                </a:lnTo>
                <a:lnTo>
                  <a:pt x="6557775" y="5436991"/>
                </a:lnTo>
                <a:lnTo>
                  <a:pt x="0" y="5436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-557510" y="-889891"/>
            <a:ext cx="19403020" cy="1779782"/>
            <a:chOff x="0" y="0"/>
            <a:chExt cx="5110260" cy="46874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10261" cy="468749"/>
            </a:xfrm>
            <a:custGeom>
              <a:avLst/>
              <a:gdLst/>
              <a:ahLst/>
              <a:cxnLst/>
              <a:rect l="l" t="t" r="r" b="b"/>
              <a:pathLst>
                <a:path w="5110261" h="468749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557510" y="9397109"/>
            <a:ext cx="19403020" cy="1779782"/>
            <a:chOff x="0" y="0"/>
            <a:chExt cx="5110260" cy="46874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110261" cy="468749"/>
            </a:xfrm>
            <a:custGeom>
              <a:avLst/>
              <a:gdLst/>
              <a:ahLst/>
              <a:cxnLst/>
              <a:rect l="l" t="t" r="r" b="b"/>
              <a:pathLst>
                <a:path w="5110261" h="468749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1627902">
            <a:off x="6335051" y="2326537"/>
            <a:ext cx="2254244" cy="971374"/>
          </a:xfrm>
          <a:custGeom>
            <a:avLst/>
            <a:gdLst/>
            <a:ahLst/>
            <a:cxnLst/>
            <a:rect l="l" t="t" r="r" b="b"/>
            <a:pathLst>
              <a:path w="2254244" h="971374">
                <a:moveTo>
                  <a:pt x="0" y="0"/>
                </a:moveTo>
                <a:lnTo>
                  <a:pt x="2254244" y="0"/>
                </a:lnTo>
                <a:lnTo>
                  <a:pt x="2254244" y="971375"/>
                </a:lnTo>
                <a:lnTo>
                  <a:pt x="0" y="971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1627902" flipV="1">
            <a:off x="747928" y="7642829"/>
            <a:ext cx="2254244" cy="971374"/>
          </a:xfrm>
          <a:custGeom>
            <a:avLst/>
            <a:gdLst/>
            <a:ahLst/>
            <a:cxnLst/>
            <a:rect l="l" t="t" r="r" b="b"/>
            <a:pathLst>
              <a:path w="2254244" h="971374">
                <a:moveTo>
                  <a:pt x="0" y="971374"/>
                </a:moveTo>
                <a:lnTo>
                  <a:pt x="2254244" y="971374"/>
                </a:lnTo>
                <a:lnTo>
                  <a:pt x="2254244" y="0"/>
                </a:lnTo>
                <a:lnTo>
                  <a:pt x="0" y="0"/>
                </a:lnTo>
                <a:lnTo>
                  <a:pt x="0" y="97137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824566" y="6133262"/>
            <a:ext cx="632667" cy="675664"/>
          </a:xfrm>
          <a:custGeom>
            <a:avLst/>
            <a:gdLst/>
            <a:ahLst/>
            <a:cxnLst/>
            <a:rect l="l" t="t" r="r" b="b"/>
            <a:pathLst>
              <a:path w="632667" h="675664">
                <a:moveTo>
                  <a:pt x="0" y="0"/>
                </a:moveTo>
                <a:lnTo>
                  <a:pt x="632667" y="0"/>
                </a:lnTo>
                <a:lnTo>
                  <a:pt x="632667" y="675664"/>
                </a:lnTo>
                <a:lnTo>
                  <a:pt x="0" y="6756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7879197" y="1556641"/>
            <a:ext cx="9974297" cy="4225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773"/>
              </a:lnSpc>
            </a:pPr>
            <a:r>
              <a:rPr lang="en-US" sz="19003" dirty="0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RESUME SHORTLISTING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117024" y="4188364"/>
            <a:ext cx="8142276" cy="239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1E302C"/>
                </a:solidFill>
                <a:latin typeface="Amsterdam Four"/>
                <a:ea typeface="Amsterdam Four"/>
                <a:cs typeface="Amsterdam Four"/>
                <a:sym typeface="Amsterdam Four"/>
              </a:rPr>
              <a:t>System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753628" y="7610795"/>
            <a:ext cx="14474004" cy="1606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13"/>
              </a:lnSpc>
            </a:pPr>
            <a:r>
              <a:rPr lang="en-US" sz="3009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Aryan Khunt (56)</a:t>
            </a:r>
          </a:p>
          <a:p>
            <a:pPr algn="r">
              <a:lnSpc>
                <a:spcPts val="4213"/>
              </a:lnSpc>
            </a:pPr>
            <a:r>
              <a:rPr lang="en-US" sz="3009" dirty="0" err="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Aditiya</a:t>
            </a:r>
            <a:r>
              <a:rPr lang="en-US" sz="3009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Kumar Pandey (29)</a:t>
            </a:r>
          </a:p>
          <a:p>
            <a:pPr algn="r">
              <a:lnSpc>
                <a:spcPts val="4213"/>
              </a:lnSpc>
              <a:spcBef>
                <a:spcPct val="0"/>
              </a:spcBef>
            </a:pPr>
            <a:r>
              <a:rPr lang="en-US" sz="3009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Geetika (42)</a:t>
            </a:r>
          </a:p>
        </p:txBody>
      </p:sp>
      <p:sp>
        <p:nvSpPr>
          <p:cNvPr id="27" name="Freeform 27"/>
          <p:cNvSpPr/>
          <p:nvPr/>
        </p:nvSpPr>
        <p:spPr>
          <a:xfrm flipH="1">
            <a:off x="8872295" y="5620762"/>
            <a:ext cx="1320252" cy="1409978"/>
          </a:xfrm>
          <a:custGeom>
            <a:avLst/>
            <a:gdLst/>
            <a:ahLst/>
            <a:cxnLst/>
            <a:rect l="l" t="t" r="r" b="b"/>
            <a:pathLst>
              <a:path w="1320252" h="1409978">
                <a:moveTo>
                  <a:pt x="1320252" y="0"/>
                </a:moveTo>
                <a:lnTo>
                  <a:pt x="0" y="0"/>
                </a:lnTo>
                <a:lnTo>
                  <a:pt x="0" y="1409978"/>
                </a:lnTo>
                <a:lnTo>
                  <a:pt x="1320252" y="1409978"/>
                </a:lnTo>
                <a:lnTo>
                  <a:pt x="132025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4575041" y="5322804"/>
            <a:ext cx="3053192" cy="305319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5989554"/>
            <a:ext cx="2050916" cy="205091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966026" y="4677019"/>
            <a:ext cx="1565519" cy="156551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792282" y="6716432"/>
            <a:ext cx="1565519" cy="156551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830698" y="4610344"/>
            <a:ext cx="4628098" cy="4114800"/>
          </a:xfrm>
          <a:custGeom>
            <a:avLst/>
            <a:gdLst/>
            <a:ahLst/>
            <a:cxnLst/>
            <a:rect l="l" t="t" r="r" b="b"/>
            <a:pathLst>
              <a:path w="4628098" h="4114800">
                <a:moveTo>
                  <a:pt x="0" y="0"/>
                </a:moveTo>
                <a:lnTo>
                  <a:pt x="4628098" y="0"/>
                </a:lnTo>
                <a:lnTo>
                  <a:pt x="4628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8571208" y="3437721"/>
            <a:ext cx="9211326" cy="4844231"/>
            <a:chOff x="0" y="0"/>
            <a:chExt cx="2426028" cy="12758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26028" cy="1275847"/>
            </a:xfrm>
            <a:custGeom>
              <a:avLst/>
              <a:gdLst/>
              <a:ahLst/>
              <a:cxnLst/>
              <a:rect l="l" t="t" r="r" b="b"/>
              <a:pathLst>
                <a:path w="2426028" h="1275847">
                  <a:moveTo>
                    <a:pt x="16810" y="0"/>
                  </a:moveTo>
                  <a:lnTo>
                    <a:pt x="2409219" y="0"/>
                  </a:lnTo>
                  <a:cubicBezTo>
                    <a:pt x="2418502" y="0"/>
                    <a:pt x="2426028" y="7526"/>
                    <a:pt x="2426028" y="16810"/>
                  </a:cubicBezTo>
                  <a:lnTo>
                    <a:pt x="2426028" y="1259037"/>
                  </a:lnTo>
                  <a:cubicBezTo>
                    <a:pt x="2426028" y="1268321"/>
                    <a:pt x="2418502" y="1275847"/>
                    <a:pt x="2409219" y="1275847"/>
                  </a:cubicBezTo>
                  <a:lnTo>
                    <a:pt x="16810" y="1275847"/>
                  </a:lnTo>
                  <a:cubicBezTo>
                    <a:pt x="7526" y="1275847"/>
                    <a:pt x="0" y="1268321"/>
                    <a:pt x="0" y="1259037"/>
                  </a:cubicBezTo>
                  <a:lnTo>
                    <a:pt x="0" y="16810"/>
                  </a:lnTo>
                  <a:cubicBezTo>
                    <a:pt x="0" y="7526"/>
                    <a:pt x="7526" y="0"/>
                    <a:pt x="16810" y="0"/>
                  </a:cubicBezTo>
                  <a:close/>
                </a:path>
              </a:pathLst>
            </a:custGeom>
            <a:solidFill>
              <a:srgbClr val="FFEFD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2426028" cy="1332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071219" y="3228018"/>
            <a:ext cx="3271832" cy="885605"/>
            <a:chOff x="0" y="0"/>
            <a:chExt cx="861717" cy="23324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61717" cy="233246"/>
            </a:xfrm>
            <a:custGeom>
              <a:avLst/>
              <a:gdLst/>
              <a:ahLst/>
              <a:cxnLst/>
              <a:rect l="l" t="t" r="r" b="b"/>
              <a:pathLst>
                <a:path w="861717" h="233246">
                  <a:moveTo>
                    <a:pt x="47325" y="0"/>
                  </a:moveTo>
                  <a:lnTo>
                    <a:pt x="814393" y="0"/>
                  </a:lnTo>
                  <a:cubicBezTo>
                    <a:pt x="826944" y="0"/>
                    <a:pt x="838981" y="4986"/>
                    <a:pt x="847856" y="13861"/>
                  </a:cubicBezTo>
                  <a:cubicBezTo>
                    <a:pt x="856731" y="22736"/>
                    <a:pt x="861717" y="34773"/>
                    <a:pt x="861717" y="47325"/>
                  </a:cubicBezTo>
                  <a:lnTo>
                    <a:pt x="861717" y="185921"/>
                  </a:lnTo>
                  <a:cubicBezTo>
                    <a:pt x="861717" y="212058"/>
                    <a:pt x="840529" y="233246"/>
                    <a:pt x="814393" y="233246"/>
                  </a:cubicBezTo>
                  <a:lnTo>
                    <a:pt x="47325" y="233246"/>
                  </a:lnTo>
                  <a:cubicBezTo>
                    <a:pt x="21188" y="233246"/>
                    <a:pt x="0" y="212058"/>
                    <a:pt x="0" y="185921"/>
                  </a:cubicBezTo>
                  <a:lnTo>
                    <a:pt x="0" y="47325"/>
                  </a:lnTo>
                  <a:cubicBezTo>
                    <a:pt x="0" y="21188"/>
                    <a:pt x="21188" y="0"/>
                    <a:pt x="47325" y="0"/>
                  </a:cubicBezTo>
                  <a:close/>
                </a:path>
              </a:pathLst>
            </a:custGeom>
            <a:solidFill>
              <a:srgbClr val="8F62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61717" cy="280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 rot="1957934">
            <a:off x="6212558" y="4746560"/>
            <a:ext cx="1842335" cy="793879"/>
          </a:xfrm>
          <a:custGeom>
            <a:avLst/>
            <a:gdLst/>
            <a:ahLst/>
            <a:cxnLst/>
            <a:rect l="l" t="t" r="r" b="b"/>
            <a:pathLst>
              <a:path w="1842335" h="793879">
                <a:moveTo>
                  <a:pt x="0" y="0"/>
                </a:moveTo>
                <a:lnTo>
                  <a:pt x="1842335" y="0"/>
                </a:lnTo>
                <a:lnTo>
                  <a:pt x="1842335" y="793880"/>
                </a:lnTo>
                <a:lnTo>
                  <a:pt x="0" y="793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flipH="1">
            <a:off x="1053094" y="5044553"/>
            <a:ext cx="777604" cy="830451"/>
          </a:xfrm>
          <a:custGeom>
            <a:avLst/>
            <a:gdLst/>
            <a:ahLst/>
            <a:cxnLst/>
            <a:rect l="l" t="t" r="r" b="b"/>
            <a:pathLst>
              <a:path w="777604" h="830451">
                <a:moveTo>
                  <a:pt x="777604" y="0"/>
                </a:moveTo>
                <a:lnTo>
                  <a:pt x="0" y="0"/>
                </a:lnTo>
                <a:lnTo>
                  <a:pt x="0" y="830451"/>
                </a:lnTo>
                <a:lnTo>
                  <a:pt x="777604" y="830451"/>
                </a:lnTo>
                <a:lnTo>
                  <a:pt x="7776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6289594" y="6667744"/>
            <a:ext cx="1038105" cy="1108655"/>
          </a:xfrm>
          <a:custGeom>
            <a:avLst/>
            <a:gdLst/>
            <a:ahLst/>
            <a:cxnLst/>
            <a:rect l="l" t="t" r="r" b="b"/>
            <a:pathLst>
              <a:path w="1038105" h="1108655">
                <a:moveTo>
                  <a:pt x="0" y="0"/>
                </a:moveTo>
                <a:lnTo>
                  <a:pt x="1038105" y="0"/>
                </a:lnTo>
                <a:lnTo>
                  <a:pt x="1038105" y="1108655"/>
                </a:lnTo>
                <a:lnTo>
                  <a:pt x="0" y="11086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9188678" y="4408930"/>
            <a:ext cx="7914449" cy="831017"/>
          </a:xfrm>
          <a:custGeom>
            <a:avLst/>
            <a:gdLst/>
            <a:ahLst/>
            <a:cxnLst/>
            <a:rect l="l" t="t" r="r" b="b"/>
            <a:pathLst>
              <a:path w="7914449" h="831017">
                <a:moveTo>
                  <a:pt x="0" y="0"/>
                </a:moveTo>
                <a:lnTo>
                  <a:pt x="7914449" y="0"/>
                </a:lnTo>
                <a:lnTo>
                  <a:pt x="7914449" y="831018"/>
                </a:lnTo>
                <a:lnTo>
                  <a:pt x="0" y="8310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9255803" y="5561770"/>
            <a:ext cx="7780199" cy="1361535"/>
          </a:xfrm>
          <a:custGeom>
            <a:avLst/>
            <a:gdLst/>
            <a:ahLst/>
            <a:cxnLst/>
            <a:rect l="l" t="t" r="r" b="b"/>
            <a:pathLst>
              <a:path w="7780199" h="1361535">
                <a:moveTo>
                  <a:pt x="0" y="0"/>
                </a:moveTo>
                <a:lnTo>
                  <a:pt x="7780199" y="0"/>
                </a:lnTo>
                <a:lnTo>
                  <a:pt x="7780199" y="1361535"/>
                </a:lnTo>
                <a:lnTo>
                  <a:pt x="0" y="1361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02 of 07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385387"/>
            <a:ext cx="8042519" cy="2175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766"/>
              </a:lnSpc>
              <a:spcBef>
                <a:spcPct val="0"/>
              </a:spcBef>
            </a:pPr>
            <a:r>
              <a:rPr lang="en-US" sz="12690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APPLICATIONS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345220" y="2076275"/>
            <a:ext cx="7340526" cy="1588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97"/>
              </a:lnSpc>
              <a:spcBef>
                <a:spcPct val="0"/>
              </a:spcBef>
            </a:pPr>
            <a:r>
              <a:rPr lang="en-US" sz="9355">
                <a:solidFill>
                  <a:srgbClr val="1E302C"/>
                </a:solidFill>
                <a:latin typeface="Amsterdam Four"/>
                <a:ea typeface="Amsterdam Four"/>
                <a:cs typeface="Amsterdam Four"/>
                <a:sym typeface="Amsterdam Four"/>
              </a:rPr>
              <a:t>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620649" y="3241162"/>
            <a:ext cx="2130195" cy="872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1"/>
              </a:lnSpc>
            </a:pPr>
            <a:r>
              <a:rPr lang="en-US" sz="2401" b="1">
                <a:solidFill>
                  <a:srgbClr val="FFF7EF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HOW IT</a:t>
            </a:r>
          </a:p>
          <a:p>
            <a:pPr algn="ctr">
              <a:lnSpc>
                <a:spcPts val="3361"/>
              </a:lnSpc>
              <a:spcBef>
                <a:spcPct val="0"/>
              </a:spcBef>
            </a:pPr>
            <a:r>
              <a:rPr lang="en-US" sz="2401" b="1">
                <a:solidFill>
                  <a:srgbClr val="FFF7EF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OPERATES!!!!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509271" y="813095"/>
            <a:ext cx="9273264" cy="211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9"/>
              </a:lnSpc>
              <a:spcBef>
                <a:spcPct val="0"/>
              </a:spcBef>
            </a:pPr>
            <a:r>
              <a:rPr lang="en-US" sz="20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Automated Resume Screening</a:t>
            </a:r>
          </a:p>
          <a:p>
            <a:pPr algn="l">
              <a:lnSpc>
                <a:spcPts val="2819"/>
              </a:lnSpc>
              <a:spcBef>
                <a:spcPct val="0"/>
              </a:spcBef>
            </a:pPr>
            <a:r>
              <a:rPr lang="en-US" sz="20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Smart Matching Algorithm</a:t>
            </a:r>
          </a:p>
          <a:p>
            <a:pPr algn="l">
              <a:lnSpc>
                <a:spcPts val="2819"/>
              </a:lnSpc>
              <a:spcBef>
                <a:spcPct val="0"/>
              </a:spcBef>
            </a:pPr>
            <a:r>
              <a:rPr lang="en-US" sz="20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Bias-Free Shortlisting</a:t>
            </a:r>
          </a:p>
          <a:p>
            <a:pPr algn="l">
              <a:lnSpc>
                <a:spcPts val="2819"/>
              </a:lnSpc>
              <a:spcBef>
                <a:spcPct val="0"/>
              </a:spcBef>
            </a:pPr>
            <a:r>
              <a:rPr lang="en-US" sz="20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Real-Time Analytics Dashboard</a:t>
            </a:r>
          </a:p>
          <a:p>
            <a:pPr algn="l">
              <a:lnSpc>
                <a:spcPts val="2819"/>
              </a:lnSpc>
              <a:spcBef>
                <a:spcPct val="0"/>
              </a:spcBef>
            </a:pPr>
            <a:r>
              <a:rPr lang="en-US" sz="201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Skill Gap Analysis</a:t>
            </a:r>
          </a:p>
          <a:p>
            <a:pPr algn="l">
              <a:lnSpc>
                <a:spcPts val="2819"/>
              </a:lnSpc>
              <a:spcBef>
                <a:spcPct val="0"/>
              </a:spcBef>
            </a:pPr>
            <a:endParaRPr lang="en-US" sz="2013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4871104" y="2849109"/>
            <a:ext cx="4913190" cy="106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66"/>
              </a:lnSpc>
              <a:spcBef>
                <a:spcPct val="0"/>
              </a:spcBef>
            </a:pPr>
            <a:r>
              <a:rPr lang="en-US" sz="6261">
                <a:solidFill>
                  <a:srgbClr val="1E302C"/>
                </a:solidFill>
                <a:latin typeface="Amsterdam Four"/>
                <a:ea typeface="Amsterdam Four"/>
                <a:cs typeface="Amsterdam Four"/>
                <a:sym typeface="Amsterdam Four"/>
              </a:rPr>
              <a:t>f using it!!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722984" y="7174068"/>
            <a:ext cx="9385933" cy="116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0171" lvl="1" indent="-180085" algn="l">
              <a:lnSpc>
                <a:spcPts val="2335"/>
              </a:lnSpc>
              <a:buFont typeface="Arial"/>
              <a:buChar char="•"/>
            </a:pPr>
            <a:r>
              <a:rPr lang="en-US" sz="16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"Reduces hiring time by 60%" / "Improves candidate fit by 40%".</a:t>
            </a:r>
          </a:p>
          <a:p>
            <a:pPr marL="360171" lvl="1" indent="-180085" algn="l">
              <a:lnSpc>
                <a:spcPts val="2335"/>
              </a:lnSpc>
              <a:spcBef>
                <a:spcPct val="0"/>
              </a:spcBef>
              <a:buFont typeface="Arial"/>
              <a:buChar char="•"/>
            </a:pPr>
            <a:r>
              <a:rPr lang="en-US" sz="16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Annotate your dashboard image to show scorecards and analytics.</a:t>
            </a:r>
          </a:p>
          <a:p>
            <a:pPr marL="360171" lvl="1" indent="-180085" algn="l">
              <a:lnSpc>
                <a:spcPts val="2335"/>
              </a:lnSpc>
              <a:spcBef>
                <a:spcPct val="0"/>
              </a:spcBef>
              <a:buFont typeface="Arial"/>
              <a:buChar char="•"/>
            </a:pPr>
            <a:r>
              <a:rPr lang="en-US" sz="16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Visual flow: Upload Resume → Parse Data → Match Score → Dashboard.</a:t>
            </a:r>
          </a:p>
          <a:p>
            <a:pPr algn="l">
              <a:lnSpc>
                <a:spcPts val="2335"/>
              </a:lnSpc>
              <a:spcBef>
                <a:spcPct val="0"/>
              </a:spcBef>
            </a:pPr>
            <a:endParaRPr lang="en-US" sz="1668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-889891"/>
            <a:ext cx="19403020" cy="1779782"/>
            <a:chOff x="0" y="0"/>
            <a:chExt cx="5110260" cy="4687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468749"/>
            </a:xfrm>
            <a:custGeom>
              <a:avLst/>
              <a:gdLst/>
              <a:ahLst/>
              <a:cxnLst/>
              <a:rect l="l" t="t" r="r" b="b"/>
              <a:pathLst>
                <a:path w="5110261" h="468749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57510" y="9397109"/>
            <a:ext cx="19403020" cy="1779782"/>
            <a:chOff x="0" y="0"/>
            <a:chExt cx="5110260" cy="4687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10261" cy="468749"/>
            </a:xfrm>
            <a:custGeom>
              <a:avLst/>
              <a:gdLst/>
              <a:ahLst/>
              <a:cxnLst/>
              <a:rect l="l" t="t" r="r" b="b"/>
              <a:pathLst>
                <a:path w="5110261" h="468749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87553" y="1741608"/>
            <a:ext cx="6684726" cy="668472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63173" y="2234242"/>
            <a:ext cx="3729774" cy="372977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198835" y="4790890"/>
            <a:ext cx="3373245" cy="337324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314807" y="1741608"/>
            <a:ext cx="8030218" cy="6803785"/>
          </a:xfrm>
          <a:custGeom>
            <a:avLst/>
            <a:gdLst/>
            <a:ahLst/>
            <a:cxnLst/>
            <a:rect l="l" t="t" r="r" b="b"/>
            <a:pathLst>
              <a:path w="8030218" h="6803785">
                <a:moveTo>
                  <a:pt x="0" y="0"/>
                </a:moveTo>
                <a:lnTo>
                  <a:pt x="8030218" y="0"/>
                </a:lnTo>
                <a:lnTo>
                  <a:pt x="8030218" y="6803784"/>
                </a:lnTo>
                <a:lnTo>
                  <a:pt x="0" y="6803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63388" y="2373126"/>
            <a:ext cx="9524165" cy="359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8"/>
              </a:lnSpc>
              <a:spcBef>
                <a:spcPct val="0"/>
              </a:spcBef>
            </a:pPr>
            <a:r>
              <a:rPr lang="en-US" sz="20999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THANK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40087" y="4910008"/>
            <a:ext cx="7548663" cy="2066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1E302C"/>
                </a:solidFill>
                <a:latin typeface="Amsterdam Four"/>
                <a:ea typeface="Amsterdam Four"/>
                <a:cs typeface="Amsterdam Four"/>
                <a:sym typeface="Amsterdam Four"/>
              </a:rPr>
              <a:t>You</a:t>
            </a:r>
          </a:p>
        </p:txBody>
      </p:sp>
      <p:sp>
        <p:nvSpPr>
          <p:cNvPr id="20" name="Freeform 20"/>
          <p:cNvSpPr/>
          <p:nvPr/>
        </p:nvSpPr>
        <p:spPr>
          <a:xfrm rot="-8491720">
            <a:off x="6963099" y="5409702"/>
            <a:ext cx="2254244" cy="971374"/>
          </a:xfrm>
          <a:custGeom>
            <a:avLst/>
            <a:gdLst/>
            <a:ahLst/>
            <a:cxnLst/>
            <a:rect l="l" t="t" r="r" b="b"/>
            <a:pathLst>
              <a:path w="2254244" h="971374">
                <a:moveTo>
                  <a:pt x="0" y="0"/>
                </a:moveTo>
                <a:lnTo>
                  <a:pt x="2254245" y="0"/>
                </a:lnTo>
                <a:lnTo>
                  <a:pt x="2254245" y="971375"/>
                </a:lnTo>
                <a:lnTo>
                  <a:pt x="0" y="971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3134415">
            <a:off x="16132471" y="1910334"/>
            <a:ext cx="1503369" cy="647815"/>
          </a:xfrm>
          <a:custGeom>
            <a:avLst/>
            <a:gdLst/>
            <a:ahLst/>
            <a:cxnLst/>
            <a:rect l="l" t="t" r="r" b="b"/>
            <a:pathLst>
              <a:path w="1503369" h="647815">
                <a:moveTo>
                  <a:pt x="0" y="0"/>
                </a:moveTo>
                <a:lnTo>
                  <a:pt x="1503369" y="0"/>
                </a:lnTo>
                <a:lnTo>
                  <a:pt x="1503369" y="647815"/>
                </a:lnTo>
                <a:lnTo>
                  <a:pt x="0" y="647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7686876" y="1854993"/>
            <a:ext cx="1941184" cy="2073109"/>
          </a:xfrm>
          <a:custGeom>
            <a:avLst/>
            <a:gdLst/>
            <a:ahLst/>
            <a:cxnLst/>
            <a:rect l="l" t="t" r="r" b="b"/>
            <a:pathLst>
              <a:path w="1941184" h="2073109">
                <a:moveTo>
                  <a:pt x="0" y="0"/>
                </a:moveTo>
                <a:lnTo>
                  <a:pt x="1941184" y="0"/>
                </a:lnTo>
                <a:lnTo>
                  <a:pt x="1941184" y="2073109"/>
                </a:lnTo>
                <a:lnTo>
                  <a:pt x="0" y="20731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flipH="1">
            <a:off x="11388732" y="5620686"/>
            <a:ext cx="1941184" cy="2073109"/>
          </a:xfrm>
          <a:custGeom>
            <a:avLst/>
            <a:gdLst/>
            <a:ahLst/>
            <a:cxnLst/>
            <a:rect l="l" t="t" r="r" b="b"/>
            <a:pathLst>
              <a:path w="1941184" h="2073109">
                <a:moveTo>
                  <a:pt x="1941184" y="0"/>
                </a:moveTo>
                <a:lnTo>
                  <a:pt x="0" y="0"/>
                </a:lnTo>
                <a:lnTo>
                  <a:pt x="0" y="2073110"/>
                </a:lnTo>
                <a:lnTo>
                  <a:pt x="1941184" y="2073110"/>
                </a:lnTo>
                <a:lnTo>
                  <a:pt x="194118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38729" y="2062005"/>
            <a:ext cx="5019419" cy="501941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70532" y="4788403"/>
            <a:ext cx="3388768" cy="33887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324675" y="2248316"/>
            <a:ext cx="2480481" cy="248048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307454" y="6571116"/>
            <a:ext cx="2480481" cy="248048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876172" y="1345055"/>
            <a:ext cx="5597343" cy="7382587"/>
          </a:xfrm>
          <a:custGeom>
            <a:avLst/>
            <a:gdLst/>
            <a:ahLst/>
            <a:cxnLst/>
            <a:rect l="l" t="t" r="r" b="b"/>
            <a:pathLst>
              <a:path w="5597343" h="7382587">
                <a:moveTo>
                  <a:pt x="0" y="0"/>
                </a:moveTo>
                <a:lnTo>
                  <a:pt x="5597343" y="0"/>
                </a:lnTo>
                <a:lnTo>
                  <a:pt x="5597343" y="7382586"/>
                </a:lnTo>
                <a:lnTo>
                  <a:pt x="0" y="7382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2068878" y="5186426"/>
            <a:ext cx="441907" cy="44190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68878" y="5696734"/>
            <a:ext cx="441907" cy="4419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068878" y="6207042"/>
            <a:ext cx="441907" cy="4419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068878" y="6717349"/>
            <a:ext cx="441907" cy="4419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068878" y="7735265"/>
            <a:ext cx="441907" cy="44190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068878" y="8242872"/>
            <a:ext cx="441907" cy="441907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-505420" y="9410700"/>
            <a:ext cx="19403020" cy="1779782"/>
            <a:chOff x="0" y="0"/>
            <a:chExt cx="5110260" cy="46874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110261" cy="468749"/>
            </a:xfrm>
            <a:custGeom>
              <a:avLst/>
              <a:gdLst/>
              <a:ahLst/>
              <a:cxnLst/>
              <a:rect l="l" t="t" r="r" b="b"/>
              <a:pathLst>
                <a:path w="5110261" h="468749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2068878" y="676275"/>
            <a:ext cx="8238576" cy="3112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30"/>
              </a:lnSpc>
              <a:spcBef>
                <a:spcPct val="0"/>
              </a:spcBef>
            </a:pPr>
            <a:r>
              <a:rPr lang="en-US" sz="18164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TABLE OF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068878" y="2521545"/>
            <a:ext cx="7043217" cy="2207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65"/>
              </a:lnSpc>
              <a:spcBef>
                <a:spcPct val="0"/>
              </a:spcBef>
            </a:pPr>
            <a:r>
              <a:rPr lang="en-US" sz="12975">
                <a:solidFill>
                  <a:srgbClr val="1E302C"/>
                </a:solidFill>
                <a:latin typeface="Amsterdam Four"/>
                <a:ea typeface="Amsterdam Four"/>
                <a:cs typeface="Amsterdam Four"/>
                <a:sym typeface="Amsterdam Four"/>
              </a:rPr>
              <a:t>Contents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789536" y="5137126"/>
            <a:ext cx="6887830" cy="52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  <a:spcBef>
                <a:spcPct val="0"/>
              </a:spcBef>
            </a:pPr>
            <a:r>
              <a:rPr lang="en-US" sz="2718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Introduction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104292" y="5255396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01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104292" y="5765704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02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104292" y="6276012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03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104292" y="6786320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04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104292" y="7296628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05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57400" y="7806936"/>
            <a:ext cx="3710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 dirty="0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05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104292" y="8317243"/>
            <a:ext cx="3710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 dirty="0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6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789536" y="5647434"/>
            <a:ext cx="6887830" cy="528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  <a:spcBef>
                <a:spcPct val="0"/>
              </a:spcBef>
            </a:pPr>
            <a:r>
              <a:rPr lang="en-US" sz="2718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Literature Survey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789536" y="6157742"/>
            <a:ext cx="6887830" cy="528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  <a:spcBef>
                <a:spcPct val="0"/>
              </a:spcBef>
            </a:pPr>
            <a:r>
              <a:rPr lang="en-US" sz="2718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Problem Statement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789536" y="6668050"/>
            <a:ext cx="6887830" cy="528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  <a:spcBef>
                <a:spcPct val="0"/>
              </a:spcBef>
            </a:pPr>
            <a:r>
              <a:rPr lang="en-US" sz="2718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Database Description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789536" y="7688665"/>
            <a:ext cx="6887830" cy="528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  <a:spcBef>
                <a:spcPct val="0"/>
              </a:spcBef>
            </a:pPr>
            <a:r>
              <a:rPr lang="en-US" sz="2718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Software and Hardware components 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789536" y="8198973"/>
            <a:ext cx="6887830" cy="528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  <a:spcBef>
                <a:spcPct val="0"/>
              </a:spcBef>
            </a:pPr>
            <a:r>
              <a:rPr lang="en-US" sz="2718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Result Screenshot </a:t>
            </a:r>
          </a:p>
        </p:txBody>
      </p:sp>
      <p:sp>
        <p:nvSpPr>
          <p:cNvPr id="55" name="Freeform 55"/>
          <p:cNvSpPr/>
          <p:nvPr/>
        </p:nvSpPr>
        <p:spPr>
          <a:xfrm rot="2526190">
            <a:off x="15599687" y="1762629"/>
            <a:ext cx="2254244" cy="971374"/>
          </a:xfrm>
          <a:custGeom>
            <a:avLst/>
            <a:gdLst/>
            <a:ahLst/>
            <a:cxnLst/>
            <a:rect l="l" t="t" r="r" b="b"/>
            <a:pathLst>
              <a:path w="2254244" h="971374">
                <a:moveTo>
                  <a:pt x="0" y="0"/>
                </a:moveTo>
                <a:lnTo>
                  <a:pt x="2254244" y="0"/>
                </a:lnTo>
                <a:lnTo>
                  <a:pt x="2254244" y="971374"/>
                </a:lnTo>
                <a:lnTo>
                  <a:pt x="0" y="971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56"/>
          <p:cNvSpPr/>
          <p:nvPr/>
        </p:nvSpPr>
        <p:spPr>
          <a:xfrm flipH="1">
            <a:off x="8655525" y="6648948"/>
            <a:ext cx="1320252" cy="1409978"/>
          </a:xfrm>
          <a:custGeom>
            <a:avLst/>
            <a:gdLst/>
            <a:ahLst/>
            <a:cxnLst/>
            <a:rect l="l" t="t" r="r" b="b"/>
            <a:pathLst>
              <a:path w="1320252" h="1409978">
                <a:moveTo>
                  <a:pt x="1320252" y="0"/>
                </a:moveTo>
                <a:lnTo>
                  <a:pt x="0" y="0"/>
                </a:lnTo>
                <a:lnTo>
                  <a:pt x="0" y="1409978"/>
                </a:lnTo>
                <a:lnTo>
                  <a:pt x="1320252" y="1409978"/>
                </a:lnTo>
                <a:lnTo>
                  <a:pt x="132025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7" name="Freeform 57"/>
          <p:cNvSpPr/>
          <p:nvPr/>
        </p:nvSpPr>
        <p:spPr>
          <a:xfrm>
            <a:off x="9705217" y="3293720"/>
            <a:ext cx="1833125" cy="1957706"/>
          </a:xfrm>
          <a:custGeom>
            <a:avLst/>
            <a:gdLst/>
            <a:ahLst/>
            <a:cxnLst/>
            <a:rect l="l" t="t" r="r" b="b"/>
            <a:pathLst>
              <a:path w="1833125" h="1957706">
                <a:moveTo>
                  <a:pt x="0" y="0"/>
                </a:moveTo>
                <a:lnTo>
                  <a:pt x="1833125" y="0"/>
                </a:lnTo>
                <a:lnTo>
                  <a:pt x="1833125" y="1957706"/>
                </a:lnTo>
                <a:lnTo>
                  <a:pt x="0" y="19577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AutoShape 58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215025" y="1854364"/>
            <a:ext cx="5194714" cy="519471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615892" y="5090855"/>
            <a:ext cx="3010647" cy="301064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5025" y="883249"/>
            <a:ext cx="2316520" cy="231652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28700" y="1499603"/>
            <a:ext cx="7709224" cy="6601899"/>
          </a:xfrm>
          <a:custGeom>
            <a:avLst/>
            <a:gdLst/>
            <a:ahLst/>
            <a:cxnLst/>
            <a:rect l="l" t="t" r="r" b="b"/>
            <a:pathLst>
              <a:path w="7709224" h="6601899">
                <a:moveTo>
                  <a:pt x="0" y="0"/>
                </a:moveTo>
                <a:lnTo>
                  <a:pt x="7709224" y="0"/>
                </a:lnTo>
                <a:lnTo>
                  <a:pt x="7709224" y="6601899"/>
                </a:lnTo>
                <a:lnTo>
                  <a:pt x="0" y="6601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9503182" y="815697"/>
            <a:ext cx="8013304" cy="221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65"/>
              </a:lnSpc>
              <a:spcBef>
                <a:spcPct val="0"/>
              </a:spcBef>
            </a:pPr>
            <a:r>
              <a:rPr lang="en-US" sz="12975">
                <a:solidFill>
                  <a:srgbClr val="1E302C"/>
                </a:solidFill>
                <a:latin typeface="Amsterdam Four"/>
                <a:ea typeface="Amsterdam Four"/>
                <a:cs typeface="Amsterdam Four"/>
                <a:sym typeface="Amsterdam Four"/>
              </a:rPr>
              <a:t>Introduction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01 of 07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46638" y="3365635"/>
            <a:ext cx="8013303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In today’s competitive job market, both HR teams and job seekers face significant challenges in the recruitment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HR professionals often spend countless hours manually reviewing resumes.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Job seekers frequently struggle to receive immediate feedback on their eligibility for roles.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Our </a:t>
            </a:r>
            <a:r>
              <a:rPr lang="en-IN" sz="2400" b="1" dirty="0"/>
              <a:t>AI Resume Screening Tool</a:t>
            </a:r>
            <a:r>
              <a:rPr lang="en-IN" sz="2400" dirty="0"/>
              <a:t> is designed to solve these problems.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It leverages the power of </a:t>
            </a:r>
            <a:r>
              <a:rPr lang="en-IN" sz="2400" b="1" dirty="0"/>
              <a:t>Artificial Intelligence (AI)</a:t>
            </a:r>
            <a:r>
              <a:rPr lang="en-IN" sz="2400" dirty="0"/>
              <a:t>, </a:t>
            </a:r>
            <a:r>
              <a:rPr lang="en-IN" sz="2400" b="1" dirty="0"/>
              <a:t>Natural Language Processing (NLP)</a:t>
            </a:r>
            <a:r>
              <a:rPr lang="en-IN" sz="2400" dirty="0"/>
              <a:t>, and </a:t>
            </a:r>
            <a:r>
              <a:rPr lang="en-IN" sz="2400" b="1" dirty="0"/>
              <a:t>Machine Learning (ML)</a:t>
            </a:r>
            <a:r>
              <a:rPr lang="en-IN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The tool </a:t>
            </a:r>
            <a:r>
              <a:rPr lang="en-IN" sz="2400" b="1" dirty="0"/>
              <a:t>automates the resume screening process</a:t>
            </a:r>
            <a:r>
              <a:rPr lang="en-IN" sz="2400" dirty="0"/>
              <a:t>, saving time and effort for HR teams.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It </a:t>
            </a:r>
            <a:r>
              <a:rPr lang="en-IN" sz="2400" b="1" dirty="0"/>
              <a:t>instantly matches candidates</a:t>
            </a:r>
            <a:r>
              <a:rPr lang="en-IN" sz="2400" dirty="0"/>
              <a:t> to relevant job roles based on the content of their resumes.</a:t>
            </a:r>
          </a:p>
        </p:txBody>
      </p:sp>
      <p:sp>
        <p:nvSpPr>
          <p:cNvPr id="22" name="AutoShape 22"/>
          <p:cNvSpPr/>
          <p:nvPr/>
        </p:nvSpPr>
        <p:spPr>
          <a:xfrm>
            <a:off x="11142432" y="3223582"/>
            <a:ext cx="6116868" cy="0"/>
          </a:xfrm>
          <a:prstGeom prst="line">
            <a:avLst/>
          </a:prstGeom>
          <a:ln w="47625" cap="rnd">
            <a:solidFill>
              <a:srgbClr val="8DAFA8"/>
            </a:solidFill>
            <a:prstDash val="lgDash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6773629">
            <a:off x="707018" y="6999908"/>
            <a:ext cx="1637417" cy="705578"/>
          </a:xfrm>
          <a:custGeom>
            <a:avLst/>
            <a:gdLst/>
            <a:ahLst/>
            <a:cxnLst/>
            <a:rect l="l" t="t" r="r" b="b"/>
            <a:pathLst>
              <a:path w="1637417" h="705578">
                <a:moveTo>
                  <a:pt x="0" y="0"/>
                </a:moveTo>
                <a:lnTo>
                  <a:pt x="1637417" y="0"/>
                </a:lnTo>
                <a:lnTo>
                  <a:pt x="1637417" y="705577"/>
                </a:lnTo>
                <a:lnTo>
                  <a:pt x="0" y="705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flipH="1">
            <a:off x="7976453" y="794614"/>
            <a:ext cx="1167547" cy="1246895"/>
          </a:xfrm>
          <a:custGeom>
            <a:avLst/>
            <a:gdLst/>
            <a:ahLst/>
            <a:cxnLst/>
            <a:rect l="l" t="t" r="r" b="b"/>
            <a:pathLst>
              <a:path w="1167547" h="1246895">
                <a:moveTo>
                  <a:pt x="1167547" y="0"/>
                </a:moveTo>
                <a:lnTo>
                  <a:pt x="0" y="0"/>
                </a:lnTo>
                <a:lnTo>
                  <a:pt x="0" y="1246895"/>
                </a:lnTo>
                <a:lnTo>
                  <a:pt x="1167547" y="1246895"/>
                </a:lnTo>
                <a:lnTo>
                  <a:pt x="116754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4575041" y="5322804"/>
            <a:ext cx="3053192" cy="305319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5989554"/>
            <a:ext cx="2050916" cy="205091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966026" y="4677019"/>
            <a:ext cx="1565519" cy="156551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792282" y="6716432"/>
            <a:ext cx="1565519" cy="156551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830698" y="4610344"/>
            <a:ext cx="4628098" cy="4114800"/>
          </a:xfrm>
          <a:custGeom>
            <a:avLst/>
            <a:gdLst/>
            <a:ahLst/>
            <a:cxnLst/>
            <a:rect l="l" t="t" r="r" b="b"/>
            <a:pathLst>
              <a:path w="4628098" h="4114800">
                <a:moveTo>
                  <a:pt x="0" y="0"/>
                </a:moveTo>
                <a:lnTo>
                  <a:pt x="4628098" y="0"/>
                </a:lnTo>
                <a:lnTo>
                  <a:pt x="4628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8571208" y="3437721"/>
            <a:ext cx="9211326" cy="4844231"/>
            <a:chOff x="0" y="0"/>
            <a:chExt cx="2426028" cy="12758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26028" cy="1275847"/>
            </a:xfrm>
            <a:custGeom>
              <a:avLst/>
              <a:gdLst/>
              <a:ahLst/>
              <a:cxnLst/>
              <a:rect l="l" t="t" r="r" b="b"/>
              <a:pathLst>
                <a:path w="2426028" h="1275847">
                  <a:moveTo>
                    <a:pt x="16810" y="0"/>
                  </a:moveTo>
                  <a:lnTo>
                    <a:pt x="2409219" y="0"/>
                  </a:lnTo>
                  <a:cubicBezTo>
                    <a:pt x="2418502" y="0"/>
                    <a:pt x="2426028" y="7526"/>
                    <a:pt x="2426028" y="16810"/>
                  </a:cubicBezTo>
                  <a:lnTo>
                    <a:pt x="2426028" y="1259037"/>
                  </a:lnTo>
                  <a:cubicBezTo>
                    <a:pt x="2426028" y="1268321"/>
                    <a:pt x="2418502" y="1275847"/>
                    <a:pt x="2409219" y="1275847"/>
                  </a:cubicBezTo>
                  <a:lnTo>
                    <a:pt x="16810" y="1275847"/>
                  </a:lnTo>
                  <a:cubicBezTo>
                    <a:pt x="7526" y="1275847"/>
                    <a:pt x="0" y="1268321"/>
                    <a:pt x="0" y="1259037"/>
                  </a:cubicBezTo>
                  <a:lnTo>
                    <a:pt x="0" y="16810"/>
                  </a:lnTo>
                  <a:cubicBezTo>
                    <a:pt x="0" y="7526"/>
                    <a:pt x="7526" y="0"/>
                    <a:pt x="16810" y="0"/>
                  </a:cubicBezTo>
                  <a:close/>
                </a:path>
              </a:pathLst>
            </a:custGeom>
            <a:solidFill>
              <a:srgbClr val="FFEFD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2426028" cy="1332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359"/>
                </a:lnSpc>
              </a:pPr>
              <a:endParaRPr dirty="0"/>
            </a:p>
            <a:p>
              <a:pPr marL="518157" lvl="1" indent="-259078" algn="l">
                <a:lnSpc>
                  <a:spcPts val="3359"/>
                </a:lnSpc>
                <a:buAutoNum type="arabicPeriod"/>
              </a:pPr>
              <a:r>
                <a:rPr lang="en-US" sz="2399" dirty="0" err="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CVViZ</a:t>
              </a:r>
              <a:r>
                <a:rPr lang="en-US" sz="2399" dirty="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: An AI-powered tool that contextually screens resumes, automating candidate sourcing and matching the right candidates to the right jobs. </a:t>
              </a:r>
            </a:p>
            <a:p>
              <a:pPr marL="518157" lvl="1" indent="-259078" algn="l">
                <a:lnSpc>
                  <a:spcPts val="3359"/>
                </a:lnSpc>
                <a:buAutoNum type="arabicPeriod"/>
              </a:pPr>
              <a:r>
                <a:rPr lang="en-US" sz="2399" dirty="0" err="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Freshteam</a:t>
              </a:r>
              <a:r>
                <a:rPr lang="en-US" sz="2399" dirty="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: Extracts complex data from resumes to create enriched candidate profiles, streamlining the hiring process. </a:t>
              </a:r>
            </a:p>
            <a:p>
              <a:pPr marL="518157" lvl="1" indent="-259078" algn="l">
                <a:lnSpc>
                  <a:spcPts val="3359"/>
                </a:lnSpc>
                <a:buAutoNum type="arabicPeriod"/>
              </a:pPr>
              <a:r>
                <a:rPr lang="en-US" sz="2399" dirty="0" err="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Trakstar</a:t>
              </a:r>
              <a:r>
                <a:rPr lang="en-US" sz="2399" dirty="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Hire: Offers automated resume parsing and candidate ranking to help recruiters identify top talent efficiently.</a:t>
              </a:r>
            </a:p>
            <a:p>
              <a:pPr algn="l">
                <a:lnSpc>
                  <a:spcPts val="3359"/>
                </a:lnSpc>
              </a:pPr>
              <a:endParaRPr lang="en-US" sz="23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071219" y="3228018"/>
            <a:ext cx="3271832" cy="885605"/>
            <a:chOff x="0" y="0"/>
            <a:chExt cx="861717" cy="23324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61717" cy="233246"/>
            </a:xfrm>
            <a:custGeom>
              <a:avLst/>
              <a:gdLst/>
              <a:ahLst/>
              <a:cxnLst/>
              <a:rect l="l" t="t" r="r" b="b"/>
              <a:pathLst>
                <a:path w="861717" h="233246">
                  <a:moveTo>
                    <a:pt x="47325" y="0"/>
                  </a:moveTo>
                  <a:lnTo>
                    <a:pt x="814393" y="0"/>
                  </a:lnTo>
                  <a:cubicBezTo>
                    <a:pt x="826944" y="0"/>
                    <a:pt x="838981" y="4986"/>
                    <a:pt x="847856" y="13861"/>
                  </a:cubicBezTo>
                  <a:cubicBezTo>
                    <a:pt x="856731" y="22736"/>
                    <a:pt x="861717" y="34773"/>
                    <a:pt x="861717" y="47325"/>
                  </a:cubicBezTo>
                  <a:lnTo>
                    <a:pt x="861717" y="185921"/>
                  </a:lnTo>
                  <a:cubicBezTo>
                    <a:pt x="861717" y="212058"/>
                    <a:pt x="840529" y="233246"/>
                    <a:pt x="814393" y="233246"/>
                  </a:cubicBezTo>
                  <a:lnTo>
                    <a:pt x="47325" y="233246"/>
                  </a:lnTo>
                  <a:cubicBezTo>
                    <a:pt x="21188" y="233246"/>
                    <a:pt x="0" y="212058"/>
                    <a:pt x="0" y="185921"/>
                  </a:cubicBezTo>
                  <a:lnTo>
                    <a:pt x="0" y="47325"/>
                  </a:lnTo>
                  <a:cubicBezTo>
                    <a:pt x="0" y="21188"/>
                    <a:pt x="21188" y="0"/>
                    <a:pt x="47325" y="0"/>
                  </a:cubicBezTo>
                  <a:close/>
                </a:path>
              </a:pathLst>
            </a:custGeom>
            <a:solidFill>
              <a:srgbClr val="8F62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61717" cy="280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02 of 07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385387"/>
            <a:ext cx="8042519" cy="217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766"/>
              </a:lnSpc>
              <a:spcBef>
                <a:spcPct val="0"/>
              </a:spcBef>
            </a:pPr>
            <a:r>
              <a:rPr lang="en-US" sz="12690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LITERATURE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345220" y="2076275"/>
            <a:ext cx="7340526" cy="1588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97"/>
              </a:lnSpc>
              <a:spcBef>
                <a:spcPct val="0"/>
              </a:spcBef>
            </a:pPr>
            <a:r>
              <a:rPr lang="en-US" sz="9355">
                <a:solidFill>
                  <a:srgbClr val="1E302C"/>
                </a:solidFill>
                <a:latin typeface="Amsterdam Four"/>
                <a:ea typeface="Amsterdam Four"/>
                <a:cs typeface="Amsterdam Four"/>
                <a:sym typeface="Amsterdam Four"/>
              </a:rPr>
              <a:t>Survey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20649" y="3241162"/>
            <a:ext cx="2130195" cy="872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1"/>
              </a:lnSpc>
              <a:spcBef>
                <a:spcPct val="0"/>
              </a:spcBef>
            </a:pPr>
            <a:r>
              <a:rPr lang="en-US" sz="2401" b="1">
                <a:solidFill>
                  <a:srgbClr val="FFF7EF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EXISTING PLATFORMS</a:t>
            </a:r>
          </a:p>
        </p:txBody>
      </p:sp>
      <p:sp>
        <p:nvSpPr>
          <p:cNvPr id="32" name="Freeform 32"/>
          <p:cNvSpPr/>
          <p:nvPr/>
        </p:nvSpPr>
        <p:spPr>
          <a:xfrm rot="1957934">
            <a:off x="6212558" y="4746560"/>
            <a:ext cx="1842335" cy="793879"/>
          </a:xfrm>
          <a:custGeom>
            <a:avLst/>
            <a:gdLst/>
            <a:ahLst/>
            <a:cxnLst/>
            <a:rect l="l" t="t" r="r" b="b"/>
            <a:pathLst>
              <a:path w="1842335" h="793879">
                <a:moveTo>
                  <a:pt x="0" y="0"/>
                </a:moveTo>
                <a:lnTo>
                  <a:pt x="1842335" y="0"/>
                </a:lnTo>
                <a:lnTo>
                  <a:pt x="1842335" y="793880"/>
                </a:lnTo>
                <a:lnTo>
                  <a:pt x="0" y="793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flipH="1">
            <a:off x="1053094" y="5044553"/>
            <a:ext cx="777604" cy="830451"/>
          </a:xfrm>
          <a:custGeom>
            <a:avLst/>
            <a:gdLst/>
            <a:ahLst/>
            <a:cxnLst/>
            <a:rect l="l" t="t" r="r" b="b"/>
            <a:pathLst>
              <a:path w="777604" h="830451">
                <a:moveTo>
                  <a:pt x="777604" y="0"/>
                </a:moveTo>
                <a:lnTo>
                  <a:pt x="0" y="0"/>
                </a:lnTo>
                <a:lnTo>
                  <a:pt x="0" y="830451"/>
                </a:lnTo>
                <a:lnTo>
                  <a:pt x="777604" y="830451"/>
                </a:lnTo>
                <a:lnTo>
                  <a:pt x="7776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6289594" y="6667744"/>
            <a:ext cx="1038105" cy="1108655"/>
          </a:xfrm>
          <a:custGeom>
            <a:avLst/>
            <a:gdLst/>
            <a:ahLst/>
            <a:cxnLst/>
            <a:rect l="l" t="t" r="r" b="b"/>
            <a:pathLst>
              <a:path w="1038105" h="1108655">
                <a:moveTo>
                  <a:pt x="0" y="0"/>
                </a:moveTo>
                <a:lnTo>
                  <a:pt x="1038105" y="0"/>
                </a:lnTo>
                <a:lnTo>
                  <a:pt x="1038105" y="1108655"/>
                </a:lnTo>
                <a:lnTo>
                  <a:pt x="0" y="11086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35"/>
          <p:cNvSpPr txBox="1"/>
          <p:nvPr/>
        </p:nvSpPr>
        <p:spPr>
          <a:xfrm>
            <a:off x="8509270" y="666833"/>
            <a:ext cx="9273264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000" dirty="0"/>
              <a:t>This tool </a:t>
            </a:r>
            <a:r>
              <a:rPr lang="en-IN" sz="2000" b="1" dirty="0"/>
              <a:t>streamlines the hiring process</a:t>
            </a:r>
            <a:r>
              <a:rPr lang="en-IN" sz="2000" dirty="0"/>
              <a:t> for HR teams by automating resume screening.</a:t>
            </a:r>
          </a:p>
          <a:p>
            <a:r>
              <a:rPr lang="en-IN" sz="2000" dirty="0"/>
              <a:t>It also </a:t>
            </a:r>
            <a:r>
              <a:rPr lang="en-IN" sz="2000" b="1" dirty="0"/>
              <a:t>empowers job seekers</a:t>
            </a:r>
            <a:r>
              <a:rPr lang="en-IN" sz="2000" dirty="0"/>
              <a:t> by providing </a:t>
            </a:r>
            <a:r>
              <a:rPr lang="en-IN" sz="2000" b="1" dirty="0"/>
              <a:t>immediate feedback</a:t>
            </a:r>
            <a:r>
              <a:rPr lang="en-IN" sz="2000" dirty="0"/>
              <a:t> on their qualifications.</a:t>
            </a:r>
          </a:p>
          <a:p>
            <a:r>
              <a:rPr lang="en-IN" sz="2000" dirty="0"/>
              <a:t>As a result, it helps </a:t>
            </a:r>
            <a:r>
              <a:rPr lang="en-IN" sz="2000" b="1" dirty="0"/>
              <a:t>both HR teams and candidates connect more efficiently and effectively</a:t>
            </a:r>
            <a:r>
              <a:rPr lang="en-IN" sz="2000" dirty="0"/>
              <a:t>.</a:t>
            </a:r>
          </a:p>
          <a:p>
            <a:r>
              <a:rPr lang="en-IN" sz="2000" dirty="0"/>
              <a:t>In this presentation, we will cover: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How the tool works</a:t>
            </a: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Its </a:t>
            </a:r>
            <a:r>
              <a:rPr lang="en-IN" sz="2000" b="1" dirty="0"/>
              <a:t>key features</a:t>
            </a: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The </a:t>
            </a:r>
            <a:r>
              <a:rPr lang="en-IN" sz="2000" b="1" dirty="0"/>
              <a:t>benefits it offers</a:t>
            </a:r>
            <a:r>
              <a:rPr lang="en-IN" sz="2000" dirty="0"/>
              <a:t> to both HR professionals and job seekers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3826242" y="4886350"/>
            <a:ext cx="3389171" cy="338917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38186" y="4020013"/>
            <a:ext cx="3004720" cy="300472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36614" y="88627"/>
            <a:ext cx="13389629" cy="190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515"/>
              </a:lnSpc>
              <a:spcBef>
                <a:spcPct val="0"/>
              </a:spcBef>
            </a:pPr>
            <a:r>
              <a:rPr lang="en-US" sz="11082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PROBLEM STATEMENT 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8700" y="1824235"/>
            <a:ext cx="9248104" cy="6451286"/>
            <a:chOff x="0" y="0"/>
            <a:chExt cx="2435715" cy="169910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35715" cy="1699104"/>
            </a:xfrm>
            <a:custGeom>
              <a:avLst/>
              <a:gdLst/>
              <a:ahLst/>
              <a:cxnLst/>
              <a:rect l="l" t="t" r="r" b="b"/>
              <a:pathLst>
                <a:path w="2435715" h="1699104">
                  <a:moveTo>
                    <a:pt x="16743" y="0"/>
                  </a:moveTo>
                  <a:lnTo>
                    <a:pt x="2418972" y="0"/>
                  </a:lnTo>
                  <a:cubicBezTo>
                    <a:pt x="2423412" y="0"/>
                    <a:pt x="2427671" y="1764"/>
                    <a:pt x="2430811" y="4904"/>
                  </a:cubicBezTo>
                  <a:cubicBezTo>
                    <a:pt x="2433950" y="8044"/>
                    <a:pt x="2435715" y="12302"/>
                    <a:pt x="2435715" y="16743"/>
                  </a:cubicBezTo>
                  <a:lnTo>
                    <a:pt x="2435715" y="1682361"/>
                  </a:lnTo>
                  <a:cubicBezTo>
                    <a:pt x="2435715" y="1686802"/>
                    <a:pt x="2433950" y="1691060"/>
                    <a:pt x="2430811" y="1694200"/>
                  </a:cubicBezTo>
                  <a:cubicBezTo>
                    <a:pt x="2427671" y="1697340"/>
                    <a:pt x="2423412" y="1699104"/>
                    <a:pt x="2418972" y="1699104"/>
                  </a:cubicBezTo>
                  <a:lnTo>
                    <a:pt x="16743" y="1699104"/>
                  </a:lnTo>
                  <a:cubicBezTo>
                    <a:pt x="12302" y="1699104"/>
                    <a:pt x="8044" y="1697340"/>
                    <a:pt x="4904" y="1694200"/>
                  </a:cubicBezTo>
                  <a:cubicBezTo>
                    <a:pt x="1764" y="1691060"/>
                    <a:pt x="0" y="1686802"/>
                    <a:pt x="0" y="1682361"/>
                  </a:cubicBezTo>
                  <a:lnTo>
                    <a:pt x="0" y="16743"/>
                  </a:lnTo>
                  <a:cubicBezTo>
                    <a:pt x="0" y="12302"/>
                    <a:pt x="1764" y="8044"/>
                    <a:pt x="4904" y="4904"/>
                  </a:cubicBezTo>
                  <a:cubicBezTo>
                    <a:pt x="8044" y="1764"/>
                    <a:pt x="12302" y="0"/>
                    <a:pt x="16743" y="0"/>
                  </a:cubicBezTo>
                  <a:close/>
                </a:path>
              </a:pathLst>
            </a:custGeom>
            <a:solidFill>
              <a:srgbClr val="FFEFD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2435715" cy="1794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2800" b="1" dirty="0"/>
                <a:t>Recruiting talent is challenging and time-consuming</a:t>
              </a:r>
              <a:r>
                <a:rPr lang="en-IN" sz="2800" dirty="0"/>
                <a:t> for HR teams.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2800" dirty="0"/>
                <a:t>HR professionals spend excessive time </a:t>
              </a:r>
              <a:r>
                <a:rPr lang="en-IN" sz="2800" b="1" dirty="0"/>
                <a:t>manually reviewing large volumes of resumes</a:t>
              </a:r>
              <a:r>
                <a:rPr lang="en-IN" sz="2800" dirty="0"/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2800" dirty="0"/>
                <a:t>This manual process makes it difficult to </a:t>
              </a:r>
              <a:r>
                <a:rPr lang="en-IN" sz="2800" b="1" dirty="0"/>
                <a:t>identify the best candidates quickly</a:t>
              </a:r>
              <a:r>
                <a:rPr lang="en-IN" sz="2800" dirty="0"/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2800" dirty="0"/>
                <a:t>It is also </a:t>
              </a:r>
              <a:r>
                <a:rPr lang="en-IN" sz="2800" b="1" dirty="0"/>
                <a:t>inefficient and prone to human bias and error</a:t>
              </a:r>
              <a:r>
                <a:rPr lang="en-IN" sz="2800" dirty="0"/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2800" b="1" dirty="0"/>
                <a:t>Job seekers</a:t>
              </a:r>
              <a:r>
                <a:rPr lang="en-IN" sz="2800" dirty="0"/>
                <a:t> often face delays in receiving </a:t>
              </a:r>
              <a:r>
                <a:rPr lang="en-IN" sz="2800" b="1" dirty="0"/>
                <a:t>timely feedback</a:t>
              </a:r>
              <a:r>
                <a:rPr lang="en-IN" sz="2800" dirty="0"/>
                <a:t> on their resumes.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2800" dirty="0"/>
                <a:t>This leads to </a:t>
              </a:r>
              <a:r>
                <a:rPr lang="en-IN" sz="2800" b="1" dirty="0"/>
                <a:t>uncertainty about job eligibility</a:t>
              </a:r>
              <a:r>
                <a:rPr lang="en-IN" sz="2800" dirty="0"/>
                <a:t> and </a:t>
              </a:r>
              <a:r>
                <a:rPr lang="en-IN" sz="2800" b="1" dirty="0"/>
                <a:t>missed opportunities</a:t>
              </a:r>
              <a:r>
                <a:rPr lang="en-IN" sz="2800" dirty="0"/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IN" sz="2800" dirty="0"/>
                <a:t>The </a:t>
              </a:r>
              <a:r>
                <a:rPr lang="en-IN" sz="2800" b="1" dirty="0"/>
                <a:t>lack of automation</a:t>
              </a:r>
              <a:r>
                <a:rPr lang="en-IN" sz="2800" dirty="0"/>
                <a:t> in the recruitment process causes </a:t>
              </a:r>
              <a:r>
                <a:rPr lang="en-IN" sz="2800" b="1" dirty="0"/>
                <a:t>delayed decisions and overall inefficiencies</a:t>
              </a:r>
              <a:r>
                <a:rPr lang="en-IN" sz="2800" dirty="0"/>
                <a:t> for both recruiters and candidates.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-6698292">
            <a:off x="10660452" y="5976303"/>
            <a:ext cx="1380740" cy="594973"/>
          </a:xfrm>
          <a:custGeom>
            <a:avLst/>
            <a:gdLst/>
            <a:ahLst/>
            <a:cxnLst/>
            <a:rect l="l" t="t" r="r" b="b"/>
            <a:pathLst>
              <a:path w="1380740" h="594973">
                <a:moveTo>
                  <a:pt x="0" y="0"/>
                </a:moveTo>
                <a:lnTo>
                  <a:pt x="1380740" y="0"/>
                </a:lnTo>
                <a:lnTo>
                  <a:pt x="1380740" y="594973"/>
                </a:lnTo>
                <a:lnTo>
                  <a:pt x="0" y="594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2811967">
            <a:off x="16693207" y="4369987"/>
            <a:ext cx="1380740" cy="594973"/>
          </a:xfrm>
          <a:custGeom>
            <a:avLst/>
            <a:gdLst/>
            <a:ahLst/>
            <a:cxnLst/>
            <a:rect l="l" t="t" r="r" b="b"/>
            <a:pathLst>
              <a:path w="1380740" h="594973">
                <a:moveTo>
                  <a:pt x="0" y="0"/>
                </a:moveTo>
                <a:lnTo>
                  <a:pt x="1380739" y="0"/>
                </a:lnTo>
                <a:lnTo>
                  <a:pt x="1380739" y="594973"/>
                </a:lnTo>
                <a:lnTo>
                  <a:pt x="0" y="594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4282654" y="5972953"/>
            <a:ext cx="1320252" cy="1409978"/>
          </a:xfrm>
          <a:custGeom>
            <a:avLst/>
            <a:gdLst/>
            <a:ahLst/>
            <a:cxnLst/>
            <a:rect l="l" t="t" r="r" b="b"/>
            <a:pathLst>
              <a:path w="1320252" h="1409978">
                <a:moveTo>
                  <a:pt x="0" y="0"/>
                </a:moveTo>
                <a:lnTo>
                  <a:pt x="1320252" y="0"/>
                </a:lnTo>
                <a:lnTo>
                  <a:pt x="1320252" y="1409977"/>
                </a:lnTo>
                <a:lnTo>
                  <a:pt x="0" y="1409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flipH="1">
            <a:off x="17072975" y="7677714"/>
            <a:ext cx="559764" cy="597806"/>
          </a:xfrm>
          <a:custGeom>
            <a:avLst/>
            <a:gdLst/>
            <a:ahLst/>
            <a:cxnLst/>
            <a:rect l="l" t="t" r="r" b="b"/>
            <a:pathLst>
              <a:path w="559764" h="597806">
                <a:moveTo>
                  <a:pt x="559764" y="0"/>
                </a:moveTo>
                <a:lnTo>
                  <a:pt x="0" y="0"/>
                </a:lnTo>
                <a:lnTo>
                  <a:pt x="0" y="597807"/>
                </a:lnTo>
                <a:lnTo>
                  <a:pt x="559764" y="597807"/>
                </a:lnTo>
                <a:lnTo>
                  <a:pt x="55976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1115004" y="4207583"/>
            <a:ext cx="559764" cy="597806"/>
          </a:xfrm>
          <a:custGeom>
            <a:avLst/>
            <a:gdLst/>
            <a:ahLst/>
            <a:cxnLst/>
            <a:rect l="l" t="t" r="r" b="b"/>
            <a:pathLst>
              <a:path w="559764" h="597806">
                <a:moveTo>
                  <a:pt x="0" y="0"/>
                </a:moveTo>
                <a:lnTo>
                  <a:pt x="559764" y="0"/>
                </a:lnTo>
                <a:lnTo>
                  <a:pt x="559764" y="597807"/>
                </a:lnTo>
                <a:lnTo>
                  <a:pt x="0" y="597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1777259" y="3401605"/>
            <a:ext cx="5482041" cy="4575012"/>
          </a:xfrm>
          <a:custGeom>
            <a:avLst/>
            <a:gdLst/>
            <a:ahLst/>
            <a:cxnLst/>
            <a:rect l="l" t="t" r="r" b="b"/>
            <a:pathLst>
              <a:path w="5482041" h="4575012">
                <a:moveTo>
                  <a:pt x="0" y="0"/>
                </a:moveTo>
                <a:lnTo>
                  <a:pt x="5482041" y="0"/>
                </a:lnTo>
                <a:lnTo>
                  <a:pt x="5482041" y="4575012"/>
                </a:lnTo>
                <a:lnTo>
                  <a:pt x="0" y="45750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03 of 07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06 of 07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998025" y="-533167"/>
            <a:ext cx="2694390" cy="269439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555491" y="1113807"/>
            <a:ext cx="2094831" cy="209483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15025" y="746178"/>
            <a:ext cx="14855014" cy="278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53"/>
              </a:lnSpc>
            </a:pPr>
            <a:r>
              <a:rPr lang="en-US" sz="10982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TECH COMPONENTS</a:t>
            </a:r>
          </a:p>
          <a:p>
            <a:pPr algn="ctr">
              <a:lnSpc>
                <a:spcPts val="10653"/>
              </a:lnSpc>
            </a:pPr>
            <a:endParaRPr lang="en-US" sz="10982">
              <a:solidFill>
                <a:srgbClr val="8F6234"/>
              </a:solidFill>
              <a:latin typeface="League Gothic"/>
              <a:ea typeface="League Gothic"/>
              <a:cs typeface="League Gothic"/>
              <a:sym typeface="League Gothic"/>
            </a:endParaRPr>
          </a:p>
        </p:txBody>
      </p:sp>
      <p:sp>
        <p:nvSpPr>
          <p:cNvPr id="17" name="Freeform 17"/>
          <p:cNvSpPr/>
          <p:nvPr/>
        </p:nvSpPr>
        <p:spPr>
          <a:xfrm flipH="1">
            <a:off x="1624696" y="508053"/>
            <a:ext cx="1134412" cy="1211508"/>
          </a:xfrm>
          <a:custGeom>
            <a:avLst/>
            <a:gdLst/>
            <a:ahLst/>
            <a:cxnLst/>
            <a:rect l="l" t="t" r="r" b="b"/>
            <a:pathLst>
              <a:path w="1134412" h="1211508">
                <a:moveTo>
                  <a:pt x="1134412" y="0"/>
                </a:moveTo>
                <a:lnTo>
                  <a:pt x="0" y="0"/>
                </a:lnTo>
                <a:lnTo>
                  <a:pt x="0" y="1211508"/>
                </a:lnTo>
                <a:lnTo>
                  <a:pt x="1134412" y="1211508"/>
                </a:lnTo>
                <a:lnTo>
                  <a:pt x="11344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624696" y="2010182"/>
            <a:ext cx="15165438" cy="7014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23"/>
              </a:lnSpc>
              <a:spcBef>
                <a:spcPct val="0"/>
              </a:spcBef>
            </a:pPr>
            <a:endParaRPr dirty="0"/>
          </a:p>
          <a:p>
            <a:pPr marL="543343" lvl="1" indent="-271672" algn="just">
              <a:lnSpc>
                <a:spcPts val="3523"/>
              </a:lnSpc>
              <a:spcBef>
                <a:spcPct val="0"/>
              </a:spcBef>
              <a:buAutoNum type="arabicPeriod"/>
            </a:pPr>
            <a:r>
              <a:rPr lang="en-US" sz="2516" dirty="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Programming Languages:</a:t>
            </a:r>
          </a:p>
          <a:p>
            <a:pPr marL="1086686" lvl="2" indent="-362229" algn="just">
              <a:lnSpc>
                <a:spcPts val="3523"/>
              </a:lnSpc>
              <a:spcBef>
                <a:spcPct val="0"/>
              </a:spcBef>
              <a:buFont typeface="Arial"/>
              <a:buChar char="⚬"/>
            </a:pPr>
            <a:r>
              <a:rPr lang="en-US" sz="2516" dirty="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Python – For building the machine learning models, integrating the UI, and backend processing.</a:t>
            </a:r>
          </a:p>
          <a:p>
            <a:pPr marL="543343" lvl="1" indent="-271672" algn="just">
              <a:lnSpc>
                <a:spcPts val="3523"/>
              </a:lnSpc>
              <a:spcBef>
                <a:spcPct val="0"/>
              </a:spcBef>
              <a:buAutoNum type="arabicPeriod"/>
            </a:pPr>
            <a:r>
              <a:rPr lang="en-US" sz="2516" dirty="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Frameworks &amp; Libraries:</a:t>
            </a:r>
          </a:p>
          <a:p>
            <a:pPr marL="1086686" lvl="2" indent="-362229" algn="just">
              <a:lnSpc>
                <a:spcPts val="3523"/>
              </a:lnSpc>
              <a:spcBef>
                <a:spcPct val="0"/>
              </a:spcBef>
              <a:buFont typeface="Arial"/>
              <a:buChar char="⚬"/>
            </a:pPr>
            <a:r>
              <a:rPr lang="en-US" sz="2516" dirty="0" err="1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Streamlit</a:t>
            </a:r>
            <a:r>
              <a:rPr lang="en-US" sz="2516" dirty="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– For developing the web interface.</a:t>
            </a:r>
          </a:p>
          <a:p>
            <a:pPr marL="1086686" lvl="2" indent="-362229" algn="just">
              <a:lnSpc>
                <a:spcPts val="3523"/>
              </a:lnSpc>
              <a:spcBef>
                <a:spcPct val="0"/>
              </a:spcBef>
              <a:buFont typeface="Arial"/>
              <a:buChar char="⚬"/>
            </a:pPr>
            <a:r>
              <a:rPr lang="en-US" sz="2516" dirty="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Scikit-learn – For implementing machine learning algorithms.</a:t>
            </a:r>
          </a:p>
          <a:p>
            <a:pPr marL="1086686" lvl="2" indent="-362229" algn="just">
              <a:lnSpc>
                <a:spcPts val="3523"/>
              </a:lnSpc>
              <a:spcBef>
                <a:spcPct val="0"/>
              </a:spcBef>
              <a:buFont typeface="Arial"/>
              <a:buChar char="⚬"/>
            </a:pPr>
            <a:r>
              <a:rPr lang="en-US" sz="2516" dirty="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NLTK / </a:t>
            </a:r>
            <a:r>
              <a:rPr lang="en-US" sz="2516" dirty="0" err="1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SpaCy</a:t>
            </a:r>
            <a:r>
              <a:rPr lang="en-US" sz="2516" dirty="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– For natural language processing (NLP) and text preprocessing.</a:t>
            </a:r>
          </a:p>
          <a:p>
            <a:pPr marL="1086686" lvl="2" indent="-362229" algn="just">
              <a:lnSpc>
                <a:spcPts val="3523"/>
              </a:lnSpc>
              <a:spcBef>
                <a:spcPct val="0"/>
              </a:spcBef>
              <a:buFont typeface="Arial"/>
              <a:buChar char="⚬"/>
            </a:pPr>
            <a:r>
              <a:rPr lang="en-US" sz="2516" dirty="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Pandas &amp; NumPy – For handling and processing resume data.</a:t>
            </a:r>
          </a:p>
          <a:p>
            <a:pPr marL="543343" lvl="1" indent="-271672" algn="just">
              <a:lnSpc>
                <a:spcPts val="3523"/>
              </a:lnSpc>
              <a:spcBef>
                <a:spcPct val="0"/>
              </a:spcBef>
              <a:buAutoNum type="arabicPeriod"/>
            </a:pPr>
            <a:r>
              <a:rPr lang="en-US" sz="2516" dirty="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Database Management:</a:t>
            </a:r>
          </a:p>
          <a:p>
            <a:pPr marL="1086686" lvl="2" indent="-362229" algn="just">
              <a:lnSpc>
                <a:spcPts val="3523"/>
              </a:lnSpc>
              <a:spcBef>
                <a:spcPct val="0"/>
              </a:spcBef>
              <a:buFont typeface="Arial"/>
              <a:buChar char="⚬"/>
            </a:pPr>
            <a:r>
              <a:rPr lang="en-US" sz="2516" dirty="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MySQL – For storing shortlisted candidate details.</a:t>
            </a:r>
          </a:p>
          <a:p>
            <a:pPr marL="543343" lvl="1" indent="-271672" algn="just">
              <a:lnSpc>
                <a:spcPts val="3523"/>
              </a:lnSpc>
              <a:spcBef>
                <a:spcPct val="0"/>
              </a:spcBef>
              <a:buAutoNum type="arabicPeriod"/>
            </a:pPr>
            <a:r>
              <a:rPr lang="en-US" sz="2516" dirty="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Machine Learning Model:</a:t>
            </a:r>
          </a:p>
          <a:p>
            <a:pPr marL="1086686" lvl="2" indent="-362229" algn="just">
              <a:lnSpc>
                <a:spcPts val="3523"/>
              </a:lnSpc>
              <a:spcBef>
                <a:spcPct val="0"/>
              </a:spcBef>
              <a:buFont typeface="Arial"/>
              <a:buChar char="⚬"/>
            </a:pPr>
            <a:r>
              <a:rPr lang="en-US" sz="2516" dirty="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Random Forest (</a:t>
            </a:r>
            <a:r>
              <a:rPr lang="en-US" sz="2516" dirty="0" err="1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RF.joblib</a:t>
            </a:r>
            <a:r>
              <a:rPr lang="en-US" sz="2516" dirty="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) – The trained model used for classifying resumes.</a:t>
            </a:r>
          </a:p>
          <a:p>
            <a:pPr marL="543343" lvl="1" indent="-271672" algn="just">
              <a:lnSpc>
                <a:spcPts val="3523"/>
              </a:lnSpc>
              <a:spcBef>
                <a:spcPct val="0"/>
              </a:spcBef>
              <a:buAutoNum type="arabicPeriod"/>
            </a:pPr>
            <a:r>
              <a:rPr lang="en-US" sz="2516" dirty="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Development Tools:</a:t>
            </a:r>
          </a:p>
          <a:p>
            <a:pPr marL="1086686" lvl="2" indent="-362229" algn="just">
              <a:lnSpc>
                <a:spcPts val="3523"/>
              </a:lnSpc>
              <a:spcBef>
                <a:spcPct val="0"/>
              </a:spcBef>
              <a:buFont typeface="Arial"/>
              <a:buChar char="⚬"/>
            </a:pPr>
            <a:r>
              <a:rPr lang="en-US" sz="2516" dirty="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VS Code  – For writing and debugging Python scripts.</a:t>
            </a:r>
          </a:p>
          <a:p>
            <a:pPr marL="1086686" lvl="2" indent="-362229" algn="just">
              <a:lnSpc>
                <a:spcPts val="3523"/>
              </a:lnSpc>
              <a:spcBef>
                <a:spcPct val="0"/>
              </a:spcBef>
              <a:buFont typeface="Arial"/>
              <a:buChar char="⚬"/>
            </a:pPr>
            <a:r>
              <a:rPr lang="en-US" sz="2516" dirty="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Git &amp; GitHub – For version control.</a:t>
            </a:r>
          </a:p>
          <a:p>
            <a:pPr algn="just">
              <a:lnSpc>
                <a:spcPts val="3523"/>
              </a:lnSpc>
              <a:spcBef>
                <a:spcPct val="0"/>
              </a:spcBef>
            </a:pPr>
            <a:endParaRPr lang="en-US" sz="2516" dirty="0">
              <a:solidFill>
                <a:srgbClr val="000000"/>
              </a:solidFill>
              <a:latin typeface="Comic Sans"/>
              <a:ea typeface="Comic Sans"/>
              <a:cs typeface="Comic Sans"/>
              <a:sym typeface="Comic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3274125" y="853325"/>
            <a:ext cx="3985175" cy="398517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289469" y="4652609"/>
            <a:ext cx="3653311" cy="365331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848148" y="3896330"/>
            <a:ext cx="3224827" cy="322482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211416" y="2607700"/>
            <a:ext cx="1636731" cy="163673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1998955">
            <a:off x="11526656" y="2141726"/>
            <a:ext cx="1827544" cy="787505"/>
          </a:xfrm>
          <a:custGeom>
            <a:avLst/>
            <a:gdLst/>
            <a:ahLst/>
            <a:cxnLst/>
            <a:rect l="l" t="t" r="r" b="b"/>
            <a:pathLst>
              <a:path w="1827544" h="787505">
                <a:moveTo>
                  <a:pt x="0" y="0"/>
                </a:moveTo>
                <a:lnTo>
                  <a:pt x="1827543" y="0"/>
                </a:lnTo>
                <a:lnTo>
                  <a:pt x="1827543" y="787506"/>
                </a:lnTo>
                <a:lnTo>
                  <a:pt x="0" y="787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9740285">
            <a:off x="15177841" y="7104714"/>
            <a:ext cx="1827544" cy="787505"/>
          </a:xfrm>
          <a:custGeom>
            <a:avLst/>
            <a:gdLst/>
            <a:ahLst/>
            <a:cxnLst/>
            <a:rect l="l" t="t" r="r" b="b"/>
            <a:pathLst>
              <a:path w="1827544" h="787505">
                <a:moveTo>
                  <a:pt x="0" y="0"/>
                </a:moveTo>
                <a:lnTo>
                  <a:pt x="1827544" y="0"/>
                </a:lnTo>
                <a:lnTo>
                  <a:pt x="1827544" y="787505"/>
                </a:lnTo>
                <a:lnTo>
                  <a:pt x="0" y="787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flipH="1">
            <a:off x="15939048" y="700305"/>
            <a:ext cx="1320252" cy="1409978"/>
          </a:xfrm>
          <a:custGeom>
            <a:avLst/>
            <a:gdLst/>
            <a:ahLst/>
            <a:cxnLst/>
            <a:rect l="l" t="t" r="r" b="b"/>
            <a:pathLst>
              <a:path w="1320252" h="1409978">
                <a:moveTo>
                  <a:pt x="1320252" y="0"/>
                </a:moveTo>
                <a:lnTo>
                  <a:pt x="0" y="0"/>
                </a:lnTo>
                <a:lnTo>
                  <a:pt x="0" y="1409978"/>
                </a:lnTo>
                <a:lnTo>
                  <a:pt x="1320252" y="1409978"/>
                </a:lnTo>
                <a:lnTo>
                  <a:pt x="132025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flipH="1">
            <a:off x="12527657" y="7099867"/>
            <a:ext cx="746468" cy="797199"/>
          </a:xfrm>
          <a:custGeom>
            <a:avLst/>
            <a:gdLst/>
            <a:ahLst/>
            <a:cxnLst/>
            <a:rect l="l" t="t" r="r" b="b"/>
            <a:pathLst>
              <a:path w="746468" h="797199">
                <a:moveTo>
                  <a:pt x="746468" y="0"/>
                </a:moveTo>
                <a:lnTo>
                  <a:pt x="0" y="0"/>
                </a:lnTo>
                <a:lnTo>
                  <a:pt x="0" y="797199"/>
                </a:lnTo>
                <a:lnTo>
                  <a:pt x="746468" y="797199"/>
                </a:lnTo>
                <a:lnTo>
                  <a:pt x="74646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3756158" y="629809"/>
            <a:ext cx="8455258" cy="3614623"/>
          </a:xfrm>
          <a:custGeom>
            <a:avLst/>
            <a:gdLst/>
            <a:ahLst/>
            <a:cxnLst/>
            <a:rect l="l" t="t" r="r" b="b"/>
            <a:pathLst>
              <a:path w="8455258" h="3614623">
                <a:moveTo>
                  <a:pt x="0" y="0"/>
                </a:moveTo>
                <a:lnTo>
                  <a:pt x="8455258" y="0"/>
                </a:lnTo>
                <a:lnTo>
                  <a:pt x="8455258" y="3614622"/>
                </a:lnTo>
                <a:lnTo>
                  <a:pt x="0" y="3614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224446" y="3667557"/>
            <a:ext cx="5427253" cy="6356958"/>
          </a:xfrm>
          <a:custGeom>
            <a:avLst/>
            <a:gdLst/>
            <a:ahLst/>
            <a:cxnLst/>
            <a:rect l="l" t="t" r="r" b="b"/>
            <a:pathLst>
              <a:path w="5427253" h="6356958">
                <a:moveTo>
                  <a:pt x="0" y="0"/>
                </a:moveTo>
                <a:lnTo>
                  <a:pt x="5427253" y="0"/>
                </a:lnTo>
                <a:lnTo>
                  <a:pt x="542725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8604354" y="3366414"/>
            <a:ext cx="4960985" cy="3993593"/>
          </a:xfrm>
          <a:custGeom>
            <a:avLst/>
            <a:gdLst/>
            <a:ahLst/>
            <a:cxnLst/>
            <a:rect l="l" t="t" r="r" b="b"/>
            <a:pathLst>
              <a:path w="4960985" h="3993593">
                <a:moveTo>
                  <a:pt x="0" y="0"/>
                </a:moveTo>
                <a:lnTo>
                  <a:pt x="4960985" y="0"/>
                </a:lnTo>
                <a:lnTo>
                  <a:pt x="4960985" y="3993593"/>
                </a:lnTo>
                <a:lnTo>
                  <a:pt x="0" y="39935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5802433" y="5143500"/>
            <a:ext cx="3190833" cy="1176077"/>
          </a:xfrm>
          <a:custGeom>
            <a:avLst/>
            <a:gdLst/>
            <a:ahLst/>
            <a:cxnLst/>
            <a:rect l="l" t="t" r="r" b="b"/>
            <a:pathLst>
              <a:path w="3190833" h="1176077">
                <a:moveTo>
                  <a:pt x="0" y="0"/>
                </a:moveTo>
                <a:lnTo>
                  <a:pt x="3190833" y="0"/>
                </a:lnTo>
                <a:lnTo>
                  <a:pt x="3190833" y="1176077"/>
                </a:lnTo>
                <a:lnTo>
                  <a:pt x="0" y="11760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4000548" y="95739"/>
            <a:ext cx="8627929" cy="5845422"/>
          </a:xfrm>
          <a:custGeom>
            <a:avLst/>
            <a:gdLst/>
            <a:ahLst/>
            <a:cxnLst/>
            <a:rect l="l" t="t" r="r" b="b"/>
            <a:pathLst>
              <a:path w="8627929" h="5845422">
                <a:moveTo>
                  <a:pt x="0" y="0"/>
                </a:moveTo>
                <a:lnTo>
                  <a:pt x="8627929" y="0"/>
                </a:lnTo>
                <a:lnTo>
                  <a:pt x="8627929" y="5845422"/>
                </a:lnTo>
                <a:lnTo>
                  <a:pt x="0" y="58454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8260328" y="7664807"/>
            <a:ext cx="9538907" cy="5699497"/>
          </a:xfrm>
          <a:custGeom>
            <a:avLst/>
            <a:gdLst/>
            <a:ahLst/>
            <a:cxnLst/>
            <a:rect l="l" t="t" r="r" b="b"/>
            <a:pathLst>
              <a:path w="9538907" h="5699497">
                <a:moveTo>
                  <a:pt x="0" y="0"/>
                </a:moveTo>
                <a:lnTo>
                  <a:pt x="9538908" y="0"/>
                </a:lnTo>
                <a:lnTo>
                  <a:pt x="9538908" y="5699497"/>
                </a:lnTo>
                <a:lnTo>
                  <a:pt x="0" y="5699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07 of 07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7572" y="-307195"/>
            <a:ext cx="4911040" cy="3804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49"/>
              </a:lnSpc>
              <a:spcBef>
                <a:spcPct val="0"/>
              </a:spcBef>
            </a:pPr>
            <a:r>
              <a:rPr lang="en-US" sz="10892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SAMPLE CODE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3274125" y="853325"/>
            <a:ext cx="3985175" cy="398517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289469" y="4652609"/>
            <a:ext cx="3653311" cy="365331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848148" y="3896330"/>
            <a:ext cx="3224827" cy="322482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211416" y="2607700"/>
            <a:ext cx="1636731" cy="163673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1998955">
            <a:off x="11526656" y="2141726"/>
            <a:ext cx="1827544" cy="787505"/>
          </a:xfrm>
          <a:custGeom>
            <a:avLst/>
            <a:gdLst/>
            <a:ahLst/>
            <a:cxnLst/>
            <a:rect l="l" t="t" r="r" b="b"/>
            <a:pathLst>
              <a:path w="1827544" h="787505">
                <a:moveTo>
                  <a:pt x="0" y="0"/>
                </a:moveTo>
                <a:lnTo>
                  <a:pt x="1827543" y="0"/>
                </a:lnTo>
                <a:lnTo>
                  <a:pt x="1827543" y="787506"/>
                </a:lnTo>
                <a:lnTo>
                  <a:pt x="0" y="787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9740285">
            <a:off x="15177841" y="7104714"/>
            <a:ext cx="1827544" cy="787505"/>
          </a:xfrm>
          <a:custGeom>
            <a:avLst/>
            <a:gdLst/>
            <a:ahLst/>
            <a:cxnLst/>
            <a:rect l="l" t="t" r="r" b="b"/>
            <a:pathLst>
              <a:path w="1827544" h="787505">
                <a:moveTo>
                  <a:pt x="0" y="0"/>
                </a:moveTo>
                <a:lnTo>
                  <a:pt x="1827544" y="0"/>
                </a:lnTo>
                <a:lnTo>
                  <a:pt x="1827544" y="787505"/>
                </a:lnTo>
                <a:lnTo>
                  <a:pt x="0" y="787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flipH="1">
            <a:off x="15939048" y="700305"/>
            <a:ext cx="1320252" cy="1409978"/>
          </a:xfrm>
          <a:custGeom>
            <a:avLst/>
            <a:gdLst/>
            <a:ahLst/>
            <a:cxnLst/>
            <a:rect l="l" t="t" r="r" b="b"/>
            <a:pathLst>
              <a:path w="1320252" h="1409978">
                <a:moveTo>
                  <a:pt x="1320252" y="0"/>
                </a:moveTo>
                <a:lnTo>
                  <a:pt x="0" y="0"/>
                </a:lnTo>
                <a:lnTo>
                  <a:pt x="0" y="1409978"/>
                </a:lnTo>
                <a:lnTo>
                  <a:pt x="1320252" y="1409978"/>
                </a:lnTo>
                <a:lnTo>
                  <a:pt x="132025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flipH="1">
            <a:off x="12527657" y="7099867"/>
            <a:ext cx="746468" cy="797199"/>
          </a:xfrm>
          <a:custGeom>
            <a:avLst/>
            <a:gdLst/>
            <a:ahLst/>
            <a:cxnLst/>
            <a:rect l="l" t="t" r="r" b="b"/>
            <a:pathLst>
              <a:path w="746468" h="797199">
                <a:moveTo>
                  <a:pt x="746468" y="0"/>
                </a:moveTo>
                <a:lnTo>
                  <a:pt x="0" y="0"/>
                </a:lnTo>
                <a:lnTo>
                  <a:pt x="0" y="797199"/>
                </a:lnTo>
                <a:lnTo>
                  <a:pt x="746468" y="797199"/>
                </a:lnTo>
                <a:lnTo>
                  <a:pt x="74646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5638839" y="352544"/>
            <a:ext cx="11301259" cy="5156199"/>
          </a:xfrm>
          <a:custGeom>
            <a:avLst/>
            <a:gdLst/>
            <a:ahLst/>
            <a:cxnLst/>
            <a:rect l="l" t="t" r="r" b="b"/>
            <a:pathLst>
              <a:path w="11301259" h="5156199">
                <a:moveTo>
                  <a:pt x="0" y="0"/>
                </a:moveTo>
                <a:lnTo>
                  <a:pt x="11301259" y="0"/>
                </a:lnTo>
                <a:lnTo>
                  <a:pt x="11301259" y="5156199"/>
                </a:lnTo>
                <a:lnTo>
                  <a:pt x="0" y="51561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59300" y="5670715"/>
            <a:ext cx="11301259" cy="3220859"/>
          </a:xfrm>
          <a:custGeom>
            <a:avLst/>
            <a:gdLst/>
            <a:ahLst/>
            <a:cxnLst/>
            <a:rect l="l" t="t" r="r" b="b"/>
            <a:pathLst>
              <a:path w="11301259" h="3220859">
                <a:moveTo>
                  <a:pt x="0" y="0"/>
                </a:moveTo>
                <a:lnTo>
                  <a:pt x="11301259" y="0"/>
                </a:lnTo>
                <a:lnTo>
                  <a:pt x="11301259" y="3220859"/>
                </a:lnTo>
                <a:lnTo>
                  <a:pt x="0" y="32208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07 of 07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7572" y="-307195"/>
            <a:ext cx="4911040" cy="3804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49"/>
              </a:lnSpc>
            </a:pPr>
            <a:r>
              <a:rPr lang="en-US" sz="10892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DATABSE</a:t>
            </a:r>
          </a:p>
          <a:p>
            <a:pPr algn="l">
              <a:lnSpc>
                <a:spcPts val="15249"/>
              </a:lnSpc>
              <a:spcBef>
                <a:spcPct val="0"/>
              </a:spcBef>
            </a:pPr>
            <a:r>
              <a:rPr lang="en-US" sz="10892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SQL LITE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3274125" y="853325"/>
            <a:ext cx="3985175" cy="398517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289469" y="4652609"/>
            <a:ext cx="3653311" cy="365331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848148" y="3896330"/>
            <a:ext cx="3224827" cy="322482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211416" y="2607700"/>
            <a:ext cx="1636731" cy="163673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1998955">
            <a:off x="11526656" y="2141726"/>
            <a:ext cx="1827544" cy="787505"/>
          </a:xfrm>
          <a:custGeom>
            <a:avLst/>
            <a:gdLst/>
            <a:ahLst/>
            <a:cxnLst/>
            <a:rect l="l" t="t" r="r" b="b"/>
            <a:pathLst>
              <a:path w="1827544" h="787505">
                <a:moveTo>
                  <a:pt x="0" y="0"/>
                </a:moveTo>
                <a:lnTo>
                  <a:pt x="1827543" y="0"/>
                </a:lnTo>
                <a:lnTo>
                  <a:pt x="1827543" y="787506"/>
                </a:lnTo>
                <a:lnTo>
                  <a:pt x="0" y="787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9740285">
            <a:off x="15177841" y="7104714"/>
            <a:ext cx="1827544" cy="787505"/>
          </a:xfrm>
          <a:custGeom>
            <a:avLst/>
            <a:gdLst/>
            <a:ahLst/>
            <a:cxnLst/>
            <a:rect l="l" t="t" r="r" b="b"/>
            <a:pathLst>
              <a:path w="1827544" h="787505">
                <a:moveTo>
                  <a:pt x="0" y="0"/>
                </a:moveTo>
                <a:lnTo>
                  <a:pt x="1827544" y="0"/>
                </a:lnTo>
                <a:lnTo>
                  <a:pt x="1827544" y="787505"/>
                </a:lnTo>
                <a:lnTo>
                  <a:pt x="0" y="787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flipH="1">
            <a:off x="15939048" y="700305"/>
            <a:ext cx="1320252" cy="1409978"/>
          </a:xfrm>
          <a:custGeom>
            <a:avLst/>
            <a:gdLst/>
            <a:ahLst/>
            <a:cxnLst/>
            <a:rect l="l" t="t" r="r" b="b"/>
            <a:pathLst>
              <a:path w="1320252" h="1409978">
                <a:moveTo>
                  <a:pt x="1320252" y="0"/>
                </a:moveTo>
                <a:lnTo>
                  <a:pt x="0" y="0"/>
                </a:lnTo>
                <a:lnTo>
                  <a:pt x="0" y="1409978"/>
                </a:lnTo>
                <a:lnTo>
                  <a:pt x="1320252" y="1409978"/>
                </a:lnTo>
                <a:lnTo>
                  <a:pt x="132025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flipH="1">
            <a:off x="12527657" y="7099867"/>
            <a:ext cx="746468" cy="797199"/>
          </a:xfrm>
          <a:custGeom>
            <a:avLst/>
            <a:gdLst/>
            <a:ahLst/>
            <a:cxnLst/>
            <a:rect l="l" t="t" r="r" b="b"/>
            <a:pathLst>
              <a:path w="746468" h="797199">
                <a:moveTo>
                  <a:pt x="746468" y="0"/>
                </a:moveTo>
                <a:lnTo>
                  <a:pt x="0" y="0"/>
                </a:lnTo>
                <a:lnTo>
                  <a:pt x="0" y="797199"/>
                </a:lnTo>
                <a:lnTo>
                  <a:pt x="746468" y="797199"/>
                </a:lnTo>
                <a:lnTo>
                  <a:pt x="74646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4228125" y="6287238"/>
            <a:ext cx="3559504" cy="2911076"/>
          </a:xfrm>
          <a:custGeom>
            <a:avLst/>
            <a:gdLst/>
            <a:ahLst/>
            <a:cxnLst/>
            <a:rect l="l" t="t" r="r" b="b"/>
            <a:pathLst>
              <a:path w="3559504" h="2911076">
                <a:moveTo>
                  <a:pt x="0" y="0"/>
                </a:moveTo>
                <a:lnTo>
                  <a:pt x="3559504" y="0"/>
                </a:lnTo>
                <a:lnTo>
                  <a:pt x="3559504" y="2911075"/>
                </a:lnTo>
                <a:lnTo>
                  <a:pt x="0" y="29110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243985" b="-143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6350821" y="143473"/>
            <a:ext cx="9877295" cy="2306281"/>
          </a:xfrm>
          <a:custGeom>
            <a:avLst/>
            <a:gdLst/>
            <a:ahLst/>
            <a:cxnLst/>
            <a:rect l="l" t="t" r="r" b="b"/>
            <a:pathLst>
              <a:path w="9877295" h="2306281">
                <a:moveTo>
                  <a:pt x="0" y="0"/>
                </a:moveTo>
                <a:lnTo>
                  <a:pt x="9877296" y="0"/>
                </a:lnTo>
                <a:lnTo>
                  <a:pt x="9877296" y="2306281"/>
                </a:lnTo>
                <a:lnTo>
                  <a:pt x="0" y="23062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14416" b="-555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1926215" y="2360050"/>
            <a:ext cx="5660479" cy="3927187"/>
          </a:xfrm>
          <a:custGeom>
            <a:avLst/>
            <a:gdLst/>
            <a:ahLst/>
            <a:cxnLst/>
            <a:rect l="l" t="t" r="r" b="b"/>
            <a:pathLst>
              <a:path w="5660479" h="3927187">
                <a:moveTo>
                  <a:pt x="0" y="0"/>
                </a:moveTo>
                <a:lnTo>
                  <a:pt x="5660479" y="0"/>
                </a:lnTo>
                <a:lnTo>
                  <a:pt x="5660479" y="3927188"/>
                </a:lnTo>
                <a:lnTo>
                  <a:pt x="0" y="39271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996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285737" y="2535479"/>
            <a:ext cx="9407520" cy="2204412"/>
          </a:xfrm>
          <a:custGeom>
            <a:avLst/>
            <a:gdLst/>
            <a:ahLst/>
            <a:cxnLst/>
            <a:rect l="l" t="t" r="r" b="b"/>
            <a:pathLst>
              <a:path w="9407520" h="2204412">
                <a:moveTo>
                  <a:pt x="0" y="0"/>
                </a:moveTo>
                <a:lnTo>
                  <a:pt x="9407520" y="0"/>
                </a:lnTo>
                <a:lnTo>
                  <a:pt x="9407520" y="2204412"/>
                </a:lnTo>
                <a:lnTo>
                  <a:pt x="0" y="22044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20130" b="-704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59300" y="4244431"/>
            <a:ext cx="11301259" cy="1609828"/>
          </a:xfrm>
          <a:custGeom>
            <a:avLst/>
            <a:gdLst/>
            <a:ahLst/>
            <a:cxnLst/>
            <a:rect l="l" t="t" r="r" b="b"/>
            <a:pathLst>
              <a:path w="11301259" h="1609828">
                <a:moveTo>
                  <a:pt x="0" y="0"/>
                </a:moveTo>
                <a:lnTo>
                  <a:pt x="11301259" y="0"/>
                </a:lnTo>
                <a:lnTo>
                  <a:pt x="11301259" y="1609829"/>
                </a:lnTo>
                <a:lnTo>
                  <a:pt x="0" y="160982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b="-1290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59300" y="6111435"/>
            <a:ext cx="7712025" cy="2194485"/>
          </a:xfrm>
          <a:custGeom>
            <a:avLst/>
            <a:gdLst/>
            <a:ahLst/>
            <a:cxnLst/>
            <a:rect l="l" t="t" r="r" b="b"/>
            <a:pathLst>
              <a:path w="7712025" h="2194485">
                <a:moveTo>
                  <a:pt x="0" y="0"/>
                </a:moveTo>
                <a:lnTo>
                  <a:pt x="7712026" y="0"/>
                </a:lnTo>
                <a:lnTo>
                  <a:pt x="7712026" y="2194485"/>
                </a:lnTo>
                <a:lnTo>
                  <a:pt x="0" y="219448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r="-46540" b="-783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3493371" y="8150897"/>
            <a:ext cx="11301259" cy="2139136"/>
          </a:xfrm>
          <a:custGeom>
            <a:avLst/>
            <a:gdLst/>
            <a:ahLst/>
            <a:cxnLst/>
            <a:rect l="l" t="t" r="r" b="b"/>
            <a:pathLst>
              <a:path w="11301259" h="2139136">
                <a:moveTo>
                  <a:pt x="0" y="0"/>
                </a:moveTo>
                <a:lnTo>
                  <a:pt x="11301258" y="0"/>
                </a:lnTo>
                <a:lnTo>
                  <a:pt x="11301258" y="2139136"/>
                </a:lnTo>
                <a:lnTo>
                  <a:pt x="0" y="213913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b="-789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07 of 07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85737" y="-238566"/>
            <a:ext cx="17166046" cy="3084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90"/>
              </a:lnSpc>
            </a:pPr>
            <a:r>
              <a:rPr lang="en-US" sz="8850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RESULTANT </a:t>
            </a:r>
          </a:p>
          <a:p>
            <a:pPr algn="l">
              <a:lnSpc>
                <a:spcPts val="12390"/>
              </a:lnSpc>
              <a:spcBef>
                <a:spcPct val="0"/>
              </a:spcBef>
            </a:pPr>
            <a:r>
              <a:rPr lang="en-US" sz="8850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TABLES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602</Words>
  <Application>Microsoft Macintosh PowerPoint</Application>
  <PresentationFormat>Custom</PresentationFormat>
  <Paragraphs>94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Glacial Indifference</vt:lpstr>
      <vt:lpstr>Garet</vt:lpstr>
      <vt:lpstr>Calibri</vt:lpstr>
      <vt:lpstr>Amsterdam Four</vt:lpstr>
      <vt:lpstr>Comic Sans</vt:lpstr>
      <vt:lpstr>ITC Franklin Gothic LT</vt:lpstr>
      <vt:lpstr>League Gothic</vt:lpstr>
      <vt:lpstr>ITC Franklin Gothic LT Semi-Bold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Tosca and Brown Minimalist Illustrated Job Search Strategy Presentation</dc:title>
  <cp:lastModifiedBy>ARYAN KHUNT (RA2311029010056)</cp:lastModifiedBy>
  <cp:revision>4</cp:revision>
  <dcterms:created xsi:type="dcterms:W3CDTF">2006-08-16T00:00:00Z</dcterms:created>
  <dcterms:modified xsi:type="dcterms:W3CDTF">2025-04-23T06:28:22Z</dcterms:modified>
  <dc:identifier>DAGeP-eKdWA</dc:identifier>
</cp:coreProperties>
</file>